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49" r:id="rId2"/>
    <p:sldId id="361" r:id="rId3"/>
    <p:sldId id="350" r:id="rId4"/>
    <p:sldId id="352" r:id="rId5"/>
    <p:sldId id="351" r:id="rId6"/>
    <p:sldId id="353" r:id="rId7"/>
    <p:sldId id="354" r:id="rId8"/>
    <p:sldId id="369" r:id="rId9"/>
    <p:sldId id="355" r:id="rId10"/>
    <p:sldId id="371" r:id="rId11"/>
    <p:sldId id="356" r:id="rId12"/>
    <p:sldId id="357" r:id="rId13"/>
    <p:sldId id="366" r:id="rId14"/>
    <p:sldId id="367" r:id="rId15"/>
    <p:sldId id="372" r:id="rId16"/>
    <p:sldId id="368" r:id="rId17"/>
    <p:sldId id="374" r:id="rId18"/>
    <p:sldId id="373" r:id="rId19"/>
    <p:sldId id="370" r:id="rId20"/>
    <p:sldId id="360" r:id="rId21"/>
    <p:sldId id="365" r:id="rId22"/>
    <p:sldId id="256" r:id="rId23"/>
    <p:sldId id="284" r:id="rId24"/>
    <p:sldId id="309" r:id="rId25"/>
    <p:sldId id="310" r:id="rId26"/>
    <p:sldId id="311" r:id="rId27"/>
    <p:sldId id="312" r:id="rId28"/>
    <p:sldId id="313" r:id="rId29"/>
    <p:sldId id="314" r:id="rId30"/>
    <p:sldId id="315" r:id="rId31"/>
    <p:sldId id="316" r:id="rId32"/>
    <p:sldId id="317" r:id="rId33"/>
    <p:sldId id="318" r:id="rId34"/>
    <p:sldId id="324" r:id="rId35"/>
    <p:sldId id="323" r:id="rId36"/>
    <p:sldId id="321" r:id="rId37"/>
    <p:sldId id="265"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1">
          <p15:clr>
            <a:srgbClr val="A4A3A4"/>
          </p15:clr>
        </p15:guide>
        <p15:guide id="4" orient="horz" pos="31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6600"/>
    <a:srgbClr val="800000"/>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F314E-0674-8551-51CF-5C97E8D69486}" v="3" dt="2023-01-24T18:21:18.02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27" autoAdjust="0"/>
    <p:restoredTop sz="93969" autoAdjust="0"/>
  </p:normalViewPr>
  <p:slideViewPr>
    <p:cSldViewPr snapToGrid="0">
      <p:cViewPr varScale="1">
        <p:scale>
          <a:sx n="64" d="100"/>
          <a:sy n="64" d="100"/>
        </p:scale>
        <p:origin x="900" y="78"/>
      </p:cViewPr>
      <p:guideLst>
        <p:guide orient="horz" pos="2160"/>
        <p:guide pos="2880"/>
        <p:guide pos="2881"/>
        <p:guide orient="horz" pos="312"/>
      </p:guideLst>
    </p:cSldViewPr>
  </p:slideViewPr>
  <p:outlineViewPr>
    <p:cViewPr>
      <p:scale>
        <a:sx n="33" d="100"/>
        <a:sy n="33" d="100"/>
      </p:scale>
      <p:origin x="0" y="0"/>
    </p:cViewPr>
  </p:outlineViewPr>
  <p:notesTextViewPr>
    <p:cViewPr>
      <p:scale>
        <a:sx n="110" d="100"/>
        <a:sy n="110" d="100"/>
      </p:scale>
      <p:origin x="0" y="0"/>
    </p:cViewPr>
  </p:notesTextViewPr>
  <p:sorterViewPr>
    <p:cViewPr varScale="1">
      <p:scale>
        <a:sx n="100" d="100"/>
        <a:sy n="100" d="100"/>
      </p:scale>
      <p:origin x="0" y="0"/>
    </p:cViewPr>
  </p:sorterViewPr>
  <p:notesViewPr>
    <p:cSldViewPr snapToGrid="0">
      <p:cViewPr varScale="1">
        <p:scale>
          <a:sx n="79" d="100"/>
          <a:sy n="79" d="100"/>
        </p:scale>
        <p:origin x="-19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A5493-FAB0-4B79-9CAF-C24E3CDAE96D}"/>
              </a:ext>
            </a:extLst>
          </p:cNvPr>
          <p:cNvSpPr>
            <a:spLocks noGrp="1"/>
          </p:cNvSpPr>
          <p:nvPr>
            <p:ph type="hdr" sz="quarter"/>
          </p:nvPr>
        </p:nvSpPr>
        <p:spPr>
          <a:xfrm>
            <a:off x="0" y="0"/>
            <a:ext cx="3036888" cy="465138"/>
          </a:xfrm>
          <a:prstGeom prst="rect">
            <a:avLst/>
          </a:prstGeom>
        </p:spPr>
        <p:txBody>
          <a:bodyPr vert="horz" wrap="square" lIns="88134" tIns="44067" rIns="88134" bIns="44067" numCol="1" anchor="t" anchorCtr="0" compatLnSpc="1">
            <a:prstTxWarp prst="textNoShape">
              <a:avLst/>
            </a:prstTxWarp>
          </a:bodyPr>
          <a:lstStyle>
            <a:lvl1pPr eaLnBrk="1" hangingPunct="1">
              <a:defRPr sz="1200">
                <a:latin typeface="Calibri" pitchFamily="16" charset="0"/>
                <a:ea typeface="ＭＳ Ｐゴシック" pitchFamily="16"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6F8A260B-C28E-4C58-9282-9C20F827AD21}"/>
              </a:ext>
            </a:extLst>
          </p:cNvPr>
          <p:cNvSpPr>
            <a:spLocks noGrp="1"/>
          </p:cNvSpPr>
          <p:nvPr>
            <p:ph type="dt" sz="quarter" idx="1"/>
          </p:nvPr>
        </p:nvSpPr>
        <p:spPr>
          <a:xfrm>
            <a:off x="3971925" y="0"/>
            <a:ext cx="3036888" cy="465138"/>
          </a:xfrm>
          <a:prstGeom prst="rect">
            <a:avLst/>
          </a:prstGeom>
        </p:spPr>
        <p:txBody>
          <a:bodyPr vert="horz" wrap="square" lIns="88134" tIns="44067" rIns="88134" bIns="44067" numCol="1" anchor="t" anchorCtr="0" compatLnSpc="1">
            <a:prstTxWarp prst="textNoShape">
              <a:avLst/>
            </a:prstTxWarp>
          </a:bodyPr>
          <a:lstStyle>
            <a:lvl1pPr algn="r" eaLnBrk="1" hangingPunct="1">
              <a:defRPr sz="1200">
                <a:latin typeface="Calibri" pitchFamily="16" charset="0"/>
                <a:ea typeface="ＭＳ Ｐゴシック" pitchFamily="16" charset="-128"/>
                <a:cs typeface="+mn-cs"/>
              </a:defRPr>
            </a:lvl1pPr>
          </a:lstStyle>
          <a:p>
            <a:pPr>
              <a:defRPr/>
            </a:pPr>
            <a:fld id="{9865B660-07A1-4CEF-AD7C-0D9E5E4489F0}" type="datetimeFigureOut">
              <a:rPr lang="en-US"/>
              <a:pPr>
                <a:defRPr/>
              </a:pPr>
              <a:t>6/19/2024</a:t>
            </a:fld>
            <a:endParaRPr lang="en-US" dirty="0"/>
          </a:p>
        </p:txBody>
      </p:sp>
      <p:sp>
        <p:nvSpPr>
          <p:cNvPr id="4" name="Footer Placeholder 3">
            <a:extLst>
              <a:ext uri="{FF2B5EF4-FFF2-40B4-BE49-F238E27FC236}">
                <a16:creationId xmlns:a16="http://schemas.microsoft.com/office/drawing/2014/main" id="{0AF9CA24-7EFE-4A45-823A-1158585776C4}"/>
              </a:ext>
            </a:extLst>
          </p:cNvPr>
          <p:cNvSpPr>
            <a:spLocks noGrp="1"/>
          </p:cNvSpPr>
          <p:nvPr>
            <p:ph type="ftr" sz="quarter" idx="2"/>
          </p:nvPr>
        </p:nvSpPr>
        <p:spPr>
          <a:xfrm>
            <a:off x="0" y="8829675"/>
            <a:ext cx="3036888" cy="465138"/>
          </a:xfrm>
          <a:prstGeom prst="rect">
            <a:avLst/>
          </a:prstGeom>
        </p:spPr>
        <p:txBody>
          <a:bodyPr vert="horz" wrap="square" lIns="88134" tIns="44067" rIns="88134" bIns="44067" numCol="1" anchor="b" anchorCtr="0" compatLnSpc="1">
            <a:prstTxWarp prst="textNoShape">
              <a:avLst/>
            </a:prstTxWarp>
          </a:bodyPr>
          <a:lstStyle>
            <a:lvl1pPr eaLnBrk="1" hangingPunct="1">
              <a:defRPr sz="1200">
                <a:latin typeface="Calibri" pitchFamily="16" charset="0"/>
                <a:ea typeface="ＭＳ Ｐゴシック" pitchFamily="16" charset="-128"/>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BEC337F8-AE89-4513-90EF-9493DD738365}"/>
              </a:ext>
            </a:extLst>
          </p:cNvPr>
          <p:cNvSpPr>
            <a:spLocks noGrp="1"/>
          </p:cNvSpPr>
          <p:nvPr>
            <p:ph type="sldNum" sz="quarter" idx="3"/>
          </p:nvPr>
        </p:nvSpPr>
        <p:spPr>
          <a:xfrm>
            <a:off x="3971925" y="8829675"/>
            <a:ext cx="3036888" cy="465138"/>
          </a:xfrm>
          <a:prstGeom prst="rect">
            <a:avLst/>
          </a:prstGeom>
        </p:spPr>
        <p:txBody>
          <a:bodyPr vert="horz" wrap="square" lIns="88134" tIns="44067" rIns="88134" bIns="4406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cs typeface="+mn-cs"/>
              </a:defRPr>
            </a:lvl1pPr>
          </a:lstStyle>
          <a:p>
            <a:pPr>
              <a:defRPr/>
            </a:pPr>
            <a:fld id="{07C8BD3E-C4FC-4562-B501-4206D0B12863}"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542F4F-CD50-45CB-B755-3C012EF035FA}"/>
              </a:ext>
            </a:extLst>
          </p:cNvPr>
          <p:cNvSpPr>
            <a:spLocks noGrp="1"/>
          </p:cNvSpPr>
          <p:nvPr>
            <p:ph type="hdr" sz="quarter"/>
          </p:nvPr>
        </p:nvSpPr>
        <p:spPr>
          <a:xfrm>
            <a:off x="0" y="0"/>
            <a:ext cx="3036888" cy="465138"/>
          </a:xfrm>
          <a:prstGeom prst="rect">
            <a:avLst/>
          </a:prstGeom>
        </p:spPr>
        <p:txBody>
          <a:bodyPr vert="horz" wrap="square" lIns="93166" tIns="46583" rIns="93166" bIns="46583" numCol="1" anchor="t" anchorCtr="0" compatLnSpc="1">
            <a:prstTxWarp prst="textNoShape">
              <a:avLst/>
            </a:prstTxWarp>
          </a:bodyPr>
          <a:lstStyle>
            <a:lvl1pPr eaLnBrk="1" hangingPunct="1">
              <a:defRPr sz="1300">
                <a:latin typeface="Calibri" pitchFamily="16" charset="0"/>
                <a:ea typeface="ＭＳ Ｐゴシック" pitchFamily="16"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4DE4A91E-D39E-4A6E-9162-C2024B0D20E6}"/>
              </a:ext>
            </a:extLst>
          </p:cNvPr>
          <p:cNvSpPr>
            <a:spLocks noGrp="1"/>
          </p:cNvSpPr>
          <p:nvPr>
            <p:ph type="dt" idx="1"/>
          </p:nvPr>
        </p:nvSpPr>
        <p:spPr>
          <a:xfrm>
            <a:off x="3971925" y="0"/>
            <a:ext cx="3036888" cy="465138"/>
          </a:xfrm>
          <a:prstGeom prst="rect">
            <a:avLst/>
          </a:prstGeom>
        </p:spPr>
        <p:txBody>
          <a:bodyPr vert="horz" wrap="square" lIns="93166" tIns="46583" rIns="93166" bIns="46583" numCol="1" anchor="t" anchorCtr="0" compatLnSpc="1">
            <a:prstTxWarp prst="textNoShape">
              <a:avLst/>
            </a:prstTxWarp>
          </a:bodyPr>
          <a:lstStyle>
            <a:lvl1pPr algn="r" eaLnBrk="1" hangingPunct="1">
              <a:defRPr sz="1300">
                <a:latin typeface="Calibri" pitchFamily="16" charset="0"/>
                <a:ea typeface="ＭＳ Ｐゴシック" pitchFamily="16" charset="-128"/>
                <a:cs typeface="+mn-cs"/>
              </a:defRPr>
            </a:lvl1pPr>
          </a:lstStyle>
          <a:p>
            <a:pPr>
              <a:defRPr/>
            </a:pPr>
            <a:fld id="{F9E3B47B-4001-400E-A24F-B380720CF472}" type="datetimeFigureOut">
              <a:rPr lang="en-US"/>
              <a:pPr>
                <a:defRPr/>
              </a:pPr>
              <a:t>6/19/2024</a:t>
            </a:fld>
            <a:endParaRPr lang="en-US" dirty="0"/>
          </a:p>
        </p:txBody>
      </p:sp>
      <p:sp>
        <p:nvSpPr>
          <p:cNvPr id="4" name="Slide Image Placeholder 3">
            <a:extLst>
              <a:ext uri="{FF2B5EF4-FFF2-40B4-BE49-F238E27FC236}">
                <a16:creationId xmlns:a16="http://schemas.microsoft.com/office/drawing/2014/main" id="{568C6691-A012-4DC4-B309-2079F9848045}"/>
              </a:ext>
            </a:extLst>
          </p:cNvPr>
          <p:cNvSpPr>
            <a:spLocks noGrp="1" noRot="1" noChangeAspect="1"/>
          </p:cNvSpPr>
          <p:nvPr>
            <p:ph type="sldImg" idx="2"/>
          </p:nvPr>
        </p:nvSpPr>
        <p:spPr>
          <a:xfrm>
            <a:off x="2027238" y="698500"/>
            <a:ext cx="2949575" cy="2212975"/>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a:extLst>
              <a:ext uri="{FF2B5EF4-FFF2-40B4-BE49-F238E27FC236}">
                <a16:creationId xmlns:a16="http://schemas.microsoft.com/office/drawing/2014/main" id="{5631EA96-AD2A-4F55-A532-EB0D922A7CDE}"/>
              </a:ext>
            </a:extLst>
          </p:cNvPr>
          <p:cNvSpPr>
            <a:spLocks noGrp="1"/>
          </p:cNvSpPr>
          <p:nvPr>
            <p:ph type="body" sz="quarter" idx="3"/>
          </p:nvPr>
        </p:nvSpPr>
        <p:spPr>
          <a:xfrm>
            <a:off x="700088" y="3024188"/>
            <a:ext cx="5610225" cy="5573712"/>
          </a:xfrm>
          <a:prstGeom prst="rect">
            <a:avLst/>
          </a:prstGeom>
        </p:spPr>
        <p:txBody>
          <a:bodyPr vert="horz" wrap="square" lIns="93166" tIns="46583" rIns="93166" bIns="4658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8D6E4C-B6B5-4536-8950-B7CA253A2E2B}"/>
              </a:ext>
            </a:extLst>
          </p:cNvPr>
          <p:cNvSpPr>
            <a:spLocks noGrp="1"/>
          </p:cNvSpPr>
          <p:nvPr>
            <p:ph type="ftr" sz="quarter" idx="4"/>
          </p:nvPr>
        </p:nvSpPr>
        <p:spPr>
          <a:xfrm>
            <a:off x="0" y="8829675"/>
            <a:ext cx="3036888" cy="465138"/>
          </a:xfrm>
          <a:prstGeom prst="rect">
            <a:avLst/>
          </a:prstGeom>
        </p:spPr>
        <p:txBody>
          <a:bodyPr vert="horz" wrap="square" lIns="93166" tIns="46583" rIns="93166" bIns="46583" numCol="1" anchor="b" anchorCtr="0" compatLnSpc="1">
            <a:prstTxWarp prst="textNoShape">
              <a:avLst/>
            </a:prstTxWarp>
          </a:bodyPr>
          <a:lstStyle>
            <a:lvl1pPr eaLnBrk="1" hangingPunct="1">
              <a:defRPr sz="1300">
                <a:latin typeface="Calibri" pitchFamily="16" charset="0"/>
                <a:ea typeface="ＭＳ Ｐゴシック" pitchFamily="16"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DFB5B0A9-7C9F-4305-9918-B67E1E4FE3C2}"/>
              </a:ext>
            </a:extLst>
          </p:cNvPr>
          <p:cNvSpPr>
            <a:spLocks noGrp="1"/>
          </p:cNvSpPr>
          <p:nvPr>
            <p:ph type="sldNum" sz="quarter" idx="5"/>
          </p:nvPr>
        </p:nvSpPr>
        <p:spPr>
          <a:xfrm>
            <a:off x="3971925" y="8829675"/>
            <a:ext cx="3036888" cy="465138"/>
          </a:xfrm>
          <a:prstGeom prst="rect">
            <a:avLst/>
          </a:prstGeom>
        </p:spPr>
        <p:txBody>
          <a:bodyPr vert="horz" wrap="square" lIns="93166" tIns="46583" rIns="93166" bIns="46583" numCol="1" anchor="b" anchorCtr="0" compatLnSpc="1">
            <a:prstTxWarp prst="textNoShape">
              <a:avLst/>
            </a:prstTxWarp>
          </a:bodyPr>
          <a:lstStyle>
            <a:lvl1pPr algn="r" eaLnBrk="1" hangingPunct="1">
              <a:defRPr sz="1300">
                <a:latin typeface="Calibri" panose="020F0502020204030204" pitchFamily="34" charset="0"/>
                <a:ea typeface="ＭＳ Ｐゴシック" panose="020B0600070205080204" pitchFamily="34" charset="-128"/>
                <a:cs typeface="+mn-cs"/>
              </a:defRPr>
            </a:lvl1pPr>
          </a:lstStyle>
          <a:p>
            <a:pPr>
              <a:defRPr/>
            </a:pPr>
            <a:fld id="{366247CC-EC94-4608-8B40-9457553BFB4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8A64DFF-6AFF-4CD0-B63D-FAE7D767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17942C4-C63D-44DD-B5C0-5578AC2EB10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b="1" dirty="0">
                <a:ea typeface="ＭＳ Ｐゴシック" pitchFamily="34" charset="-128"/>
                <a:cs typeface="Times New Roman" panose="02020603050405020304" pitchFamily="18" charset="0"/>
              </a:rPr>
              <a:t>Presenter Notes: This is information intended as guidance for the presenter only!</a:t>
            </a:r>
          </a:p>
          <a:p>
            <a:pPr eaLnBrk="1" hangingPunct="1">
              <a:spcBef>
                <a:spcPct val="0"/>
              </a:spcBef>
              <a:defRPr/>
            </a:pPr>
            <a:endParaRPr lang="en-US" altLang="en-US" b="1" strike="sngStrike" dirty="0">
              <a:solidFill>
                <a:srgbClr val="FF0000"/>
              </a:solidFill>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Presentation Summary: </a:t>
            </a:r>
            <a:r>
              <a:rPr lang="en-US" altLang="en-US" dirty="0">
                <a:ea typeface="ＭＳ Ｐゴシック" pitchFamily="34" charset="-128"/>
                <a:cs typeface="Times New Roman" panose="02020603050405020304" pitchFamily="18" charset="0"/>
              </a:rPr>
              <a:t>This presentation addresses the process and requirements for completing the Eagle Scout rank.</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Time Required:</a:t>
            </a:r>
            <a:r>
              <a:rPr lang="en-US" altLang="en-US" dirty="0">
                <a:ea typeface="ＭＳ Ｐゴシック" pitchFamily="34" charset="-128"/>
                <a:cs typeface="Times New Roman" panose="02020603050405020304" pitchFamily="18" charset="0"/>
              </a:rPr>
              <a:t> 45-60 minutes including introductions; up to an hour and a half with questions and answers.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Target Audience: </a:t>
            </a:r>
            <a:r>
              <a:rPr lang="en-US" altLang="en-US" dirty="0">
                <a:ea typeface="ＭＳ Ｐゴシック" pitchFamily="34" charset="-128"/>
                <a:cs typeface="Times New Roman" panose="02020603050405020304" pitchFamily="18" charset="0"/>
              </a:rPr>
              <a:t>Unit leaders, advancement administrators, Scouts and parents.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Learning Objectives: </a:t>
            </a:r>
            <a:r>
              <a:rPr lang="en-US" altLang="en-US" dirty="0">
                <a:ea typeface="ＭＳ Ｐゴシック" pitchFamily="34" charset="-128"/>
                <a:cs typeface="Times New Roman" panose="02020603050405020304" pitchFamily="18" charset="0"/>
              </a:rPr>
              <a:t>To understand the value of the Eagle Scout rank and the procedures for Scouts and leaders to follow in completing a successful project.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Materials to review prior to presenting this session:</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Guide to Advancement</a:t>
            </a:r>
            <a:r>
              <a:rPr lang="en-US" altLang="en-US" dirty="0">
                <a:ea typeface="ＭＳ Ｐゴシック" pitchFamily="34" charset="-128"/>
                <a:cs typeface="Times New Roman" panose="02020603050405020304" pitchFamily="18" charset="0"/>
              </a:rPr>
              <a:t>, No. 33088</a:t>
            </a:r>
            <a:r>
              <a:rPr lang="en-US" dirty="0">
                <a:ea typeface="ＭＳ Ｐゴシック" pitchFamily="16" charset="-128"/>
                <a:cs typeface="+mn-cs"/>
              </a:rPr>
              <a:t>,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Eagle Scout Service Project Workbook</a:t>
            </a:r>
            <a:r>
              <a:rPr lang="en-US" altLang="en-US" dirty="0">
                <a:ea typeface="ＭＳ Ｐゴシック" pitchFamily="34" charset="-128"/>
                <a:cs typeface="Times New Roman" panose="02020603050405020304" pitchFamily="18" charset="0"/>
              </a:rPr>
              <a:t>,</a:t>
            </a:r>
            <a:r>
              <a:rPr lang="en-US" dirty="0">
                <a:ea typeface="ＭＳ Ｐゴシック" pitchFamily="16" charset="-128"/>
                <a:cs typeface="+mn-cs"/>
              </a:rPr>
              <a:t> No. 512-927,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dirty="0">
                <a:ea typeface="ＭＳ Ｐゴシック" pitchFamily="34" charset="-128"/>
                <a:cs typeface="Times New Roman" panose="02020603050405020304" pitchFamily="18" charset="0"/>
              </a:rPr>
              <a:t>  </a:t>
            </a:r>
            <a:r>
              <a:rPr lang="en-US" altLang="en-US" i="1" dirty="0">
                <a:ea typeface="ＭＳ Ｐゴシック" pitchFamily="34" charset="-128"/>
                <a:cs typeface="Times New Roman" panose="02020603050405020304" pitchFamily="18" charset="0"/>
              </a:rPr>
              <a:t>Eagle Scout Rank Application</a:t>
            </a:r>
            <a:r>
              <a:rPr lang="en-US" altLang="en-US" dirty="0">
                <a:ea typeface="ＭＳ Ｐゴシック" pitchFamily="34" charset="-128"/>
                <a:cs typeface="Times New Roman" panose="02020603050405020304" pitchFamily="18" charset="0"/>
              </a:rPr>
              <a:t>, </a:t>
            </a:r>
            <a:r>
              <a:rPr lang="en-US" dirty="0">
                <a:ea typeface="ＭＳ Ｐゴシック" pitchFamily="16" charset="-128"/>
                <a:cs typeface="+mn-cs"/>
              </a:rPr>
              <a:t>No. 512-728, current version (note Requirement 5)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State: </a:t>
            </a:r>
            <a:r>
              <a:rPr lang="en-US" altLang="en-US" dirty="0">
                <a:ea typeface="ＭＳ Ｐゴシック" pitchFamily="34" charset="-128"/>
                <a:cs typeface="Times New Roman" panose="02020603050405020304" pitchFamily="18" charset="0"/>
              </a:rPr>
              <a:t>“Scouts render a tremendous service to their communities through the Eagle Scout rank while learning to plan and manage project efforts that they will most likely find themselves involved with later in life.”</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dirty="0">
                <a:ea typeface="ＭＳ Ｐゴシック" pitchFamily="34" charset="-128"/>
                <a:cs typeface="Times New Roman" panose="02020603050405020304" pitchFamily="18" charset="0"/>
              </a:rPr>
              <a:t>“During this presentation we will the requirements, cover the nature of the project, the administrative processes and an overview of the </a:t>
            </a:r>
            <a:r>
              <a:rPr lang="en-US" altLang="en-US" i="1" dirty="0">
                <a:ea typeface="ＭＳ Ｐゴシック" pitchFamily="34" charset="-128"/>
                <a:cs typeface="Times New Roman" panose="02020603050405020304" pitchFamily="18" charset="0"/>
              </a:rPr>
              <a:t>Eagle Scout Service Project Workbook</a:t>
            </a:r>
            <a:r>
              <a:rPr lang="en-US" altLang="en-US" dirty="0">
                <a:ea typeface="ＭＳ Ｐゴシック" pitchFamily="34" charset="-128"/>
                <a:cs typeface="Times New Roman" panose="02020603050405020304" pitchFamily="18" charset="0"/>
              </a:rPr>
              <a: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endParaRPr lang="en-US" altLang="en-US" dirty="0">
              <a:ea typeface="ＭＳ Ｐゴシック" pitchFamily="34" charset="-128"/>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5448D082-80E9-4CBE-B19E-2C6ADC5E1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D8E9B9-31CA-4F84-8842-D031A785582E}" type="slidenum">
              <a:rPr lang="en-US" altLang="en-US" sz="1300" smtClean="0"/>
              <a:pPr/>
              <a:t>1</a:t>
            </a:fld>
            <a:endParaRPr lang="en-US" altLang="en-US" sz="1300" dirty="0"/>
          </a:p>
        </p:txBody>
      </p:sp>
    </p:spTree>
    <p:extLst>
      <p:ext uri="{BB962C8B-B14F-4D97-AF65-F5344CB8AC3E}">
        <p14:creationId xmlns:p14="http://schemas.microsoft.com/office/powerpoint/2010/main" val="383650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learn more about the Eagle Scout service project, see the Guide to Advancement, topics 9.0.2.0 through 9.0.2.16.)</a:t>
            </a:r>
            <a:endParaRPr lang="en-US" altLang="en-US" dirty="0"/>
          </a:p>
          <a:p>
            <a:endParaRPr lang="en-GB" dirty="0"/>
          </a:p>
        </p:txBody>
      </p:sp>
      <p:sp>
        <p:nvSpPr>
          <p:cNvPr id="4" name="Slide Number Placeholder 3"/>
          <p:cNvSpPr>
            <a:spLocks noGrp="1"/>
          </p:cNvSpPr>
          <p:nvPr>
            <p:ph type="sldNum" sz="quarter" idx="10"/>
          </p:nvPr>
        </p:nvSpPr>
        <p:spPr/>
        <p:txBody>
          <a:bodyPr/>
          <a:lstStyle/>
          <a:p>
            <a:pPr>
              <a:defRPr/>
            </a:pPr>
            <a:fld id="{366247CC-EC94-4608-8B40-9457553BFB41}" type="slidenum">
              <a:rPr lang="en-US" altLang="en-US" smtClean="0"/>
              <a:pPr>
                <a:defRPr/>
              </a:pPr>
              <a:t>10</a:t>
            </a:fld>
            <a:endParaRPr lang="en-US" altLang="en-US" dirty="0"/>
          </a:p>
        </p:txBody>
      </p:sp>
    </p:spTree>
    <p:extLst>
      <p:ext uri="{BB962C8B-B14F-4D97-AF65-F5344CB8AC3E}">
        <p14:creationId xmlns:p14="http://schemas.microsoft.com/office/powerpoint/2010/main" val="364492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11</a:t>
            </a:fld>
            <a:endParaRPr lang="en-US" altLang="en-US" sz="1300" dirty="0"/>
          </a:p>
        </p:txBody>
      </p:sp>
    </p:spTree>
    <p:extLst>
      <p:ext uri="{BB962C8B-B14F-4D97-AF65-F5344CB8AC3E}">
        <p14:creationId xmlns:p14="http://schemas.microsoft.com/office/powerpoint/2010/main" val="225122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12</a:t>
            </a:fld>
            <a:endParaRPr lang="en-US" altLang="en-US" sz="1300" dirty="0"/>
          </a:p>
        </p:txBody>
      </p:sp>
    </p:spTree>
    <p:extLst>
      <p:ext uri="{BB962C8B-B14F-4D97-AF65-F5344CB8AC3E}">
        <p14:creationId xmlns:p14="http://schemas.microsoft.com/office/powerpoint/2010/main" val="420160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15</a:t>
            </a:fld>
            <a:endParaRPr lang="en-US" altLang="en-US" sz="1300" dirty="0"/>
          </a:p>
        </p:txBody>
      </p:sp>
    </p:spTree>
    <p:extLst>
      <p:ext uri="{BB962C8B-B14F-4D97-AF65-F5344CB8AC3E}">
        <p14:creationId xmlns:p14="http://schemas.microsoft.com/office/powerpoint/2010/main" val="297189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6247CC-EC94-4608-8B40-9457553BFB41}" type="slidenum">
              <a:rPr lang="en-US" altLang="en-US" smtClean="0"/>
              <a:pPr>
                <a:defRPr/>
              </a:pPr>
              <a:t>20</a:t>
            </a:fld>
            <a:endParaRPr lang="en-US" altLang="en-US" dirty="0"/>
          </a:p>
        </p:txBody>
      </p:sp>
    </p:spTree>
    <p:extLst>
      <p:ext uri="{BB962C8B-B14F-4D97-AF65-F5344CB8AC3E}">
        <p14:creationId xmlns:p14="http://schemas.microsoft.com/office/powerpoint/2010/main" val="105630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8A64DFF-6AFF-4CD0-B63D-FAE7D767D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17942C4-C63D-44DD-B5C0-5578AC2EB10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altLang="en-US" b="1" dirty="0">
                <a:ea typeface="ＭＳ Ｐゴシック" pitchFamily="34" charset="-128"/>
                <a:cs typeface="Times New Roman" panose="02020603050405020304" pitchFamily="18" charset="0"/>
              </a:rPr>
              <a:t>Presenter Notes: This is information intended as guidance for the presenter only!</a:t>
            </a:r>
          </a:p>
          <a:p>
            <a:pPr eaLnBrk="1" hangingPunct="1">
              <a:spcBef>
                <a:spcPct val="0"/>
              </a:spcBef>
              <a:defRPr/>
            </a:pPr>
            <a:endParaRPr lang="en-US" altLang="en-US" b="1" strike="sngStrike" dirty="0">
              <a:solidFill>
                <a:srgbClr val="FF0000"/>
              </a:solidFill>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Presentation Summary: </a:t>
            </a:r>
            <a:r>
              <a:rPr lang="en-US" altLang="en-US" dirty="0">
                <a:ea typeface="ＭＳ Ｐゴシック" pitchFamily="34" charset="-128"/>
                <a:cs typeface="Times New Roman" panose="02020603050405020304" pitchFamily="18" charset="0"/>
              </a:rPr>
              <a:t>This presentation addresses the process and requirements for conducting Eagle Scout service projects.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Time Required:</a:t>
            </a:r>
            <a:r>
              <a:rPr lang="en-US" altLang="en-US" dirty="0">
                <a:ea typeface="ＭＳ Ｐゴシック" pitchFamily="34" charset="-128"/>
                <a:cs typeface="Times New Roman" panose="02020603050405020304" pitchFamily="18" charset="0"/>
              </a:rPr>
              <a:t> 45-60 minutes including introductions; up to an hour and a half with questions and answers.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Target Audience: </a:t>
            </a:r>
            <a:r>
              <a:rPr lang="en-US" altLang="en-US" dirty="0">
                <a:ea typeface="ＭＳ Ｐゴシック" pitchFamily="34" charset="-128"/>
                <a:cs typeface="Times New Roman" panose="02020603050405020304" pitchFamily="18" charset="0"/>
              </a:rPr>
              <a:t>Unit leaders, advancement administrators, Scouts and parents.</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Learning Objectives: </a:t>
            </a:r>
            <a:r>
              <a:rPr lang="en-US" altLang="en-US" dirty="0">
                <a:ea typeface="ＭＳ Ｐゴシック" pitchFamily="34" charset="-128"/>
                <a:cs typeface="Times New Roman" panose="02020603050405020304" pitchFamily="18" charset="0"/>
              </a:rPr>
              <a:t>To understand the value of the Eagle Scout service project and the procedures for Scouts and leaders to follow in completing a successful project.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Materials to review prior to presenting this session:</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Guide to Advancement</a:t>
            </a:r>
            <a:r>
              <a:rPr lang="en-US" altLang="en-US" dirty="0">
                <a:ea typeface="ＭＳ Ｐゴシック" pitchFamily="34" charset="-128"/>
                <a:cs typeface="Times New Roman" panose="02020603050405020304" pitchFamily="18" charset="0"/>
              </a:rPr>
              <a:t>, No. 33088</a:t>
            </a:r>
            <a:r>
              <a:rPr lang="en-US" dirty="0">
                <a:ea typeface="ＭＳ Ｐゴシック" pitchFamily="16" charset="-128"/>
                <a:cs typeface="+mn-cs"/>
              </a:rPr>
              <a:t>,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i="1" dirty="0">
                <a:ea typeface="ＭＳ Ｐゴシック" pitchFamily="34" charset="-128"/>
                <a:cs typeface="Times New Roman" panose="02020603050405020304" pitchFamily="18" charset="0"/>
              </a:rPr>
              <a:t>  Eagle Scout Service Project Workbook</a:t>
            </a:r>
            <a:r>
              <a:rPr lang="en-US" altLang="en-US" dirty="0">
                <a:ea typeface="ＭＳ Ｐゴシック" pitchFamily="34" charset="-128"/>
                <a:cs typeface="Times New Roman" panose="02020603050405020304" pitchFamily="18" charset="0"/>
              </a:rPr>
              <a:t>,</a:t>
            </a:r>
            <a:r>
              <a:rPr lang="en-US" dirty="0">
                <a:ea typeface="ＭＳ Ｐゴシック" pitchFamily="16" charset="-128"/>
                <a:cs typeface="+mn-cs"/>
              </a:rPr>
              <a:t> No. 512-927, current version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r>
              <a:rPr lang="en-US" altLang="en-US" dirty="0">
                <a:ea typeface="ＭＳ Ｐゴシック" pitchFamily="34" charset="-128"/>
                <a:cs typeface="Times New Roman" panose="02020603050405020304" pitchFamily="18" charset="0"/>
              </a:rPr>
              <a:t>  </a:t>
            </a:r>
            <a:r>
              <a:rPr lang="en-US" altLang="en-US" i="1" dirty="0">
                <a:ea typeface="ＭＳ Ｐゴシック" pitchFamily="34" charset="-128"/>
                <a:cs typeface="Times New Roman" panose="02020603050405020304" pitchFamily="18" charset="0"/>
              </a:rPr>
              <a:t>Eagle Scout Rank Application</a:t>
            </a:r>
            <a:r>
              <a:rPr lang="en-US" altLang="en-US" dirty="0">
                <a:ea typeface="ＭＳ Ｐゴシック" pitchFamily="34" charset="-128"/>
                <a:cs typeface="Times New Roman" panose="02020603050405020304" pitchFamily="18" charset="0"/>
              </a:rPr>
              <a:t>, </a:t>
            </a:r>
            <a:r>
              <a:rPr lang="en-US" dirty="0">
                <a:ea typeface="ＭＳ Ｐゴシック" pitchFamily="16" charset="-128"/>
                <a:cs typeface="+mn-cs"/>
              </a:rPr>
              <a:t>No. 512-728, current version (note Requirement 5) </a:t>
            </a:r>
            <a:endParaRPr lang="en-US" altLang="en-US" dirty="0">
              <a:ea typeface="ＭＳ Ｐゴシック" pitchFamily="34" charset="-128"/>
              <a:cs typeface="Times New Roman" panose="02020603050405020304" pitchFamily="18" charset="0"/>
            </a:endParaRPr>
          </a:p>
          <a:p>
            <a:pPr eaLnBrk="1" hangingPunct="1">
              <a:spcBef>
                <a:spcPct val="0"/>
              </a:spcBef>
              <a:buFontTx/>
              <a:buChar char="•"/>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b="1" dirty="0">
                <a:ea typeface="ＭＳ Ｐゴシック" pitchFamily="34" charset="-128"/>
                <a:cs typeface="Times New Roman" panose="02020603050405020304" pitchFamily="18" charset="0"/>
              </a:rPr>
              <a:t>State: </a:t>
            </a:r>
            <a:r>
              <a:rPr lang="en-US" altLang="en-US" dirty="0">
                <a:ea typeface="ＭＳ Ｐゴシック" pitchFamily="34" charset="-128"/>
                <a:cs typeface="Times New Roman" panose="02020603050405020304" pitchFamily="18" charset="0"/>
              </a:rPr>
              <a:t>“Scouts render a tremendous service to their communities through the Eagle Scout service project program, while learning to plan and manage project efforts that they will most likely find themselves involved with later in life.”</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r>
              <a:rPr lang="en-US" altLang="en-US" dirty="0">
                <a:ea typeface="ＭＳ Ｐゴシック" pitchFamily="34" charset="-128"/>
                <a:cs typeface="Times New Roman" panose="02020603050405020304" pitchFamily="18" charset="0"/>
              </a:rPr>
              <a:t>“During this presentation we will cover the nature of the project, the requirements, the administrative processes and an overview of the </a:t>
            </a:r>
            <a:r>
              <a:rPr lang="en-US" altLang="en-US" i="1" dirty="0">
                <a:ea typeface="ＭＳ Ｐゴシック" pitchFamily="34" charset="-128"/>
                <a:cs typeface="Times New Roman" panose="02020603050405020304" pitchFamily="18" charset="0"/>
              </a:rPr>
              <a:t>Eagle Scout Service Project Workbook</a:t>
            </a:r>
            <a:r>
              <a:rPr lang="en-US" altLang="en-US" dirty="0">
                <a:ea typeface="ＭＳ Ｐゴシック" pitchFamily="34" charset="-128"/>
                <a:cs typeface="Times New Roman" panose="02020603050405020304" pitchFamily="18" charset="0"/>
              </a:rPr>
              <a:t>.”</a:t>
            </a:r>
          </a:p>
          <a:p>
            <a:pPr eaLnBrk="1" hangingPunct="1">
              <a:spcBef>
                <a:spcPct val="0"/>
              </a:spcBef>
              <a:defRPr/>
            </a:pPr>
            <a:endParaRPr lang="en-US" altLang="en-US" dirty="0">
              <a:ea typeface="ＭＳ Ｐゴシック" pitchFamily="34" charset="-128"/>
              <a:cs typeface="Times New Roman" panose="02020603050405020304" pitchFamily="18" charset="0"/>
            </a:endParaRPr>
          </a:p>
          <a:p>
            <a:pPr eaLnBrk="1" hangingPunct="1">
              <a:spcBef>
                <a:spcPct val="0"/>
              </a:spcBef>
              <a:defRPr/>
            </a:pPr>
            <a:endParaRPr lang="en-US" altLang="en-US" dirty="0">
              <a:ea typeface="ＭＳ Ｐゴシック" pitchFamily="34" charset="-128"/>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5448D082-80E9-4CBE-B19E-2C6ADC5E13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1D8E9B9-31CA-4F84-8842-D031A785582E}" type="slidenum">
              <a:rPr lang="en-US" altLang="en-US" sz="1300" smtClean="0"/>
              <a:pPr/>
              <a:t>22</a:t>
            </a:fld>
            <a:endParaRPr lang="en-US" altLang="en-US"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Eagle Scout service project is meant to be a positive experience for a Scout. </a:t>
            </a:r>
          </a:p>
          <a:p>
            <a:pPr eaLnBrk="1" hangingPunct="1"/>
            <a:endParaRPr lang="en-US" altLang="en-US" dirty="0"/>
          </a:p>
          <a:p>
            <a:pPr eaLnBrk="1" hangingPunct="1"/>
            <a:r>
              <a:rPr lang="en-US" altLang="en-US" dirty="0"/>
              <a:t>The Scout’s focus and energy for the project is in meaningful service to others while practicing leadership skills.</a:t>
            </a:r>
          </a:p>
          <a:p>
            <a:pPr eaLnBrk="1" hangingPunct="1"/>
            <a:endParaRPr lang="en-US" altLang="en-US" dirty="0"/>
          </a:p>
          <a:p>
            <a:pPr eaLnBrk="1" hangingPunct="1"/>
            <a:r>
              <a:rPr lang="en-US" altLang="en-US" dirty="0"/>
              <a:t>We don’t want Scouts spending large amounts of time on the administrative parts of the process. </a:t>
            </a:r>
          </a:p>
          <a:p>
            <a:pPr eaLnBrk="1" hangingPunct="1"/>
            <a:endParaRPr lang="en-US" altLang="en-US" dirty="0"/>
          </a:p>
          <a:p>
            <a:pPr eaLnBrk="1" hangingPunct="1"/>
            <a:r>
              <a:rPr lang="en-US" altLang="en-US" dirty="0"/>
              <a:t>While the development of the proposal, plan and report are important parts of the process, we want a Scout’s focus and energy on the completion of the project and their demonstration of leadership and service to the community. We must always keep these objectives of the project in perspective. </a:t>
            </a:r>
          </a:p>
          <a:p>
            <a:pPr eaLnBrk="1" hangingPunct="1"/>
            <a:endParaRPr lang="en-US" altLang="en-US" dirty="0"/>
          </a:p>
          <a:p>
            <a:pPr eaLnBrk="1" hangingPunct="1"/>
            <a:r>
              <a:rPr lang="en-US" altLang="en-US" dirty="0"/>
              <a:t>Only one Eagle Scout candidate can receive credit for working on an Eagle Scout service project, because only one Scout can be the leader.</a:t>
            </a:r>
          </a:p>
          <a:p>
            <a:pPr eaLnBrk="1" hangingPunct="1"/>
            <a:endParaRPr lang="en-US" altLang="en-US" dirty="0"/>
          </a:p>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23</a:t>
            </a:fld>
            <a:endParaRPr lang="en-US" altLang="en-US"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FD506D7-DE2E-4857-B30C-8992D9E73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1435360-21B6-43A6-AB72-0AECC8317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While working toward completion of the project this is what a Scout should expect, especially during the proposal and approval process:</a:t>
            </a:r>
          </a:p>
          <a:p>
            <a:endParaRPr lang="en-US" altLang="en-US" dirty="0"/>
          </a:p>
          <a:p>
            <a:r>
              <a:rPr lang="en-US" altLang="en-US" dirty="0"/>
              <a:t>During the proposal approval stage of the project questioning will cover the project concept, the proposal and what must be done for the project to be successful. Questioning shall be conducted in a </a:t>
            </a:r>
            <a:r>
              <a:rPr lang="en-US" altLang="en-US" i="1" dirty="0"/>
              <a:t>helpful, friendly, courteous </a:t>
            </a:r>
            <a:r>
              <a:rPr lang="en-US" altLang="en-US" i="0" dirty="0"/>
              <a:t>and</a:t>
            </a:r>
            <a:r>
              <a:rPr lang="en-US" altLang="en-US" i="1" dirty="0"/>
              <a:t> kind-hearted</a:t>
            </a:r>
            <a:r>
              <a:rPr lang="en-US" altLang="en-US" dirty="0"/>
              <a:t> manner. </a:t>
            </a:r>
          </a:p>
          <a:p>
            <a:endParaRPr lang="en-US" altLang="en-US" dirty="0"/>
          </a:p>
          <a:p>
            <a:r>
              <a:rPr lang="en-US" altLang="en-US" dirty="0"/>
              <a:t>Project expectations are stated in Eagle Scout requirement 5. We do not require any more than what is stated in the </a:t>
            </a:r>
            <a:r>
              <a:rPr lang="en-US" altLang="en-US" i="1" dirty="0"/>
              <a:t>Eagle Scout Service Project Workbook</a:t>
            </a:r>
            <a:r>
              <a:rPr lang="en-US" altLang="en-US" dirty="0"/>
              <a:t>.</a:t>
            </a:r>
          </a:p>
          <a:p>
            <a:endParaRPr lang="en-US" altLang="en-US" dirty="0"/>
          </a:p>
          <a:p>
            <a:r>
              <a:rPr lang="en-US" altLang="en-US" dirty="0"/>
              <a:t>If it is requested by the Scout or their parents, a written explanation must be given for any proposal rejection. A copy is sent to the council advancement committee chair and staff advisor. It will indicate reasons for rejection and suggestions of what can be done to achieve proposal approval.</a:t>
            </a:r>
          </a:p>
          <a:p>
            <a:endParaRPr lang="en-US" altLang="en-US" dirty="0"/>
          </a:p>
          <a:p>
            <a:endParaRPr lang="en-US" altLang="en-US" dirty="0"/>
          </a:p>
        </p:txBody>
      </p:sp>
      <p:sp>
        <p:nvSpPr>
          <p:cNvPr id="20484" name="Slide Number Placeholder 3">
            <a:extLst>
              <a:ext uri="{FF2B5EF4-FFF2-40B4-BE49-F238E27FC236}">
                <a16:creationId xmlns:a16="http://schemas.microsoft.com/office/drawing/2014/main" id="{F7DC059B-A448-4A5D-BFAE-1CE234034A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0F0E9B5-D7DB-4F44-A867-832933260801}" type="slidenum">
              <a:rPr lang="en-US" altLang="en-US" sz="1300" smtClean="0"/>
              <a:pPr/>
              <a:t>24</a:t>
            </a:fld>
            <a:endParaRPr lang="en-US" altLang="en-US"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6F11627-FE89-42C7-9CBE-4524B5B75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D622FBC-F3A8-4106-AA6F-6B3D3E2B8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Guidance that maximizes the opportunity for completion of a worthwhile project will be readily available and strongly recommended. Ultimately, however, responsibility for success belongs to the Scout and final evaluation is left for the board of review. </a:t>
            </a:r>
          </a:p>
          <a:p>
            <a:endParaRPr lang="en-US" altLang="en-US" dirty="0"/>
          </a:p>
          <a:p>
            <a:r>
              <a:rPr lang="en-US" altLang="en-US" dirty="0"/>
              <a:t>If a candidate believes they have been mistreated or the proposal wrongfully rejected, they will be provided a method of redress. This will include a second opinion and approval either through another volunteer or professional advancement administrator, or a council executive as determined by the council advancement committee and executive board.  </a:t>
            </a:r>
          </a:p>
          <a:p>
            <a:endParaRPr lang="en-US" altLang="en-US" dirty="0"/>
          </a:p>
          <a:p>
            <a:r>
              <a:rPr lang="en-US" altLang="en-US" dirty="0"/>
              <a:t>GTA Section 9.0.2.1.</a:t>
            </a:r>
          </a:p>
          <a:p>
            <a:endParaRPr lang="en-US" altLang="en-US" dirty="0"/>
          </a:p>
          <a:p>
            <a:endParaRPr lang="en-US" altLang="en-US" dirty="0"/>
          </a:p>
          <a:p>
            <a:endParaRPr lang="en-US" altLang="en-US" dirty="0"/>
          </a:p>
          <a:p>
            <a:endParaRPr lang="en-US" altLang="en-US" dirty="0"/>
          </a:p>
        </p:txBody>
      </p:sp>
      <p:sp>
        <p:nvSpPr>
          <p:cNvPr id="22532" name="Slide Number Placeholder 3">
            <a:extLst>
              <a:ext uri="{FF2B5EF4-FFF2-40B4-BE49-F238E27FC236}">
                <a16:creationId xmlns:a16="http://schemas.microsoft.com/office/drawing/2014/main" id="{C8CF1BC4-2083-41AB-9164-85E8AB98B3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2D0BA41-ED32-4776-92A2-7BE512EFF420}" type="slidenum">
              <a:rPr lang="en-US" altLang="en-US" sz="1300" smtClean="0"/>
              <a:pPr/>
              <a:t>25</a:t>
            </a:fld>
            <a:endParaRPr lang="en-US" altLang="en-US"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1B090F2-34CE-4051-A70F-7C434DB99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792BC50-8FB5-4792-8CA3-698D9ECF3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look at requirement 5.</a:t>
            </a:r>
          </a:p>
          <a:p>
            <a:endParaRPr lang="en-US" altLang="en-US" dirty="0"/>
          </a:p>
          <a:p>
            <a:r>
              <a:rPr lang="en-US" altLang="en-US" dirty="0"/>
              <a:t>While a Life Scout, plan, develop and give leadership to others in a service project helpful to any religious institution, any school or your community. </a:t>
            </a:r>
          </a:p>
          <a:p>
            <a:endParaRPr lang="en-US" altLang="en-US" dirty="0"/>
          </a:p>
          <a:p>
            <a:r>
              <a:rPr lang="en-US" altLang="en-US" dirty="0"/>
              <a:t>The project must benefit an organization other than the Boy Scouts of America.</a:t>
            </a:r>
          </a:p>
          <a:p>
            <a:endParaRPr lang="en-US" altLang="en-US" dirty="0"/>
          </a:p>
          <a:p>
            <a:r>
              <a:rPr lang="en-US" altLang="en-US" dirty="0"/>
              <a:t>A project proposal must be approved by the organization benefiting from the effort, the unit leader, the unit committee, and the council or district before a Scout starts work.</a:t>
            </a:r>
          </a:p>
          <a:p>
            <a:endParaRPr lang="en-US" altLang="en-US" dirty="0"/>
          </a:p>
          <a:p>
            <a:r>
              <a:rPr lang="en-US" altLang="en-US" dirty="0"/>
              <a:t>A Scout must use the </a:t>
            </a:r>
            <a:r>
              <a:rPr lang="en-US" altLang="en-US" i="1" dirty="0"/>
              <a:t>Eagle Scout Service Project Workbook</a:t>
            </a:r>
            <a:r>
              <a:rPr lang="en-US" altLang="en-US" dirty="0"/>
              <a:t>, publication number 512-927, in meeting this requirement. It’s wise to be sure the latest version has been downloaded and used. </a:t>
            </a:r>
          </a:p>
          <a:p>
            <a:endParaRPr lang="en-US" altLang="en-US" dirty="0"/>
          </a:p>
          <a:p>
            <a:endParaRPr lang="en-US" altLang="en-US" dirty="0"/>
          </a:p>
        </p:txBody>
      </p:sp>
      <p:sp>
        <p:nvSpPr>
          <p:cNvPr id="24580" name="Slide Number Placeholder 3">
            <a:extLst>
              <a:ext uri="{FF2B5EF4-FFF2-40B4-BE49-F238E27FC236}">
                <a16:creationId xmlns:a16="http://schemas.microsoft.com/office/drawing/2014/main" id="{33D88649-3DC4-413E-9989-3C95CC315A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40DABCA-FE38-420A-A15D-D7E423BB78A8}" type="slidenum">
              <a:rPr lang="en-US" altLang="en-US" sz="1300" smtClean="0"/>
              <a:pPr/>
              <a:t>26</a:t>
            </a:fld>
            <a:endParaRPr lang="en-US" alt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2</a:t>
            </a:fld>
            <a:endParaRPr lang="en-US" altLang="en-US"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37A6594-B30B-4C30-ACB7-4494459EF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41DDBE2-CBCE-4CFB-8426-647C7F0D0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let’s look at what each part of the requirement means.</a:t>
            </a:r>
          </a:p>
          <a:p>
            <a:endParaRPr lang="en-US" altLang="en-US" dirty="0"/>
          </a:p>
          <a:p>
            <a:pPr>
              <a:spcBef>
                <a:spcPct val="0"/>
              </a:spcBef>
            </a:pPr>
            <a:r>
              <a:rPr lang="en-US" altLang="en-US" dirty="0"/>
              <a:t>“</a:t>
            </a:r>
            <a:r>
              <a:rPr lang="en-US" altLang="en-US" b="1" dirty="0"/>
              <a:t>While a Life Scout… </a:t>
            </a:r>
            <a:r>
              <a:rPr lang="en-US" altLang="en-US" dirty="0"/>
              <a:t>“ Work on the project, including the planning, begins only after the Life Scout board of review. However, this is not meant to prevent an enthusiastic Star Scout from talking to their unit leader, religious leader, or principal about what a good project might be.</a:t>
            </a:r>
          </a:p>
          <a:p>
            <a:pPr>
              <a:spcBef>
                <a:spcPct val="0"/>
              </a:spcBef>
            </a:pPr>
            <a:endParaRPr lang="en-US" altLang="en-US" dirty="0"/>
          </a:p>
          <a:p>
            <a:pPr>
              <a:spcBef>
                <a:spcPct val="0"/>
              </a:spcBef>
            </a:pPr>
            <a:r>
              <a:rPr lang="en-US" altLang="en-US" dirty="0"/>
              <a:t>Next, we have the words </a:t>
            </a:r>
            <a:r>
              <a:rPr lang="en-US" altLang="en-US" b="1" dirty="0"/>
              <a:t>“Plan and Develop ….” </a:t>
            </a:r>
            <a:r>
              <a:rPr lang="en-US" altLang="en-US" dirty="0"/>
              <a:t>Planning and development require forethought, effort, and time. Sometimes more time than what it will take to actually execute the project itself. Thus, for the most part, planning is considered as part of the project and detailed further once the proposal is approved. </a:t>
            </a:r>
          </a:p>
          <a:p>
            <a:pPr>
              <a:spcBef>
                <a:spcPct val="0"/>
              </a:spcBef>
            </a:pPr>
            <a:endParaRPr lang="en-US" altLang="en-US" dirty="0"/>
          </a:p>
          <a:p>
            <a:pPr>
              <a:spcBef>
                <a:spcPct val="0"/>
              </a:spcBef>
            </a:pPr>
            <a:r>
              <a:rPr lang="en-US" altLang="en-US" dirty="0"/>
              <a:t>It is very important to differentiate between a project proposal and a project plan. It is inappropriate to expect the Scout to invest the time required for detailed planning of their proposal only to face the possibility of the proposal being rejected. </a:t>
            </a:r>
          </a:p>
          <a:p>
            <a:pPr>
              <a:spcBef>
                <a:spcPct val="0"/>
              </a:spcBef>
            </a:pPr>
            <a:endParaRPr lang="en-US" altLang="en-US" dirty="0"/>
          </a:p>
          <a:p>
            <a:pPr>
              <a:spcBef>
                <a:spcPct val="0"/>
              </a:spcBef>
            </a:pPr>
            <a:r>
              <a:rPr lang="en-US" altLang="en-US" dirty="0"/>
              <a:t>As an example, a Scout who wants to build a foot bridge does not need to have a set of detailed engineering plans and materials at the time of their proposal. The Scout may want to have an estimated cost and other information proving the feasibility of the project,  but does not need a fully formed plan at this stage.</a:t>
            </a:r>
          </a:p>
          <a:p>
            <a:pPr>
              <a:spcBef>
                <a:spcPct val="0"/>
              </a:spcBef>
            </a:pPr>
            <a:endParaRPr lang="en-US" altLang="en-US" dirty="0"/>
          </a:p>
          <a:p>
            <a:pPr>
              <a:spcBef>
                <a:spcPct val="0"/>
              </a:spcBef>
            </a:pPr>
            <a:endParaRPr lang="en-US" altLang="en-US" dirty="0"/>
          </a:p>
        </p:txBody>
      </p:sp>
      <p:sp>
        <p:nvSpPr>
          <p:cNvPr id="26628" name="Slide Number Placeholder 3">
            <a:extLst>
              <a:ext uri="{FF2B5EF4-FFF2-40B4-BE49-F238E27FC236}">
                <a16:creationId xmlns:a16="http://schemas.microsoft.com/office/drawing/2014/main" id="{C3DD419E-837A-4420-8CF1-7B0930DC1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E3F1511-6EBB-49A4-973F-CBAAADF28717}" type="slidenum">
              <a:rPr lang="en-US" altLang="en-US" sz="1300" smtClean="0"/>
              <a:pPr/>
              <a:t>27</a:t>
            </a:fld>
            <a:endParaRPr lang="en-US" altLang="en-US"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07CD38F-56D3-4EDD-B72A-AAB60FFCD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6013E19-A37F-4DE5-9CC0-A50B9D48C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The next phrase is “</a:t>
            </a:r>
            <a:r>
              <a:rPr lang="en-US" altLang="en-US" b="1" dirty="0"/>
              <a:t>Give Leadership to Others…”. </a:t>
            </a:r>
            <a:r>
              <a:rPr lang="en-US" altLang="en-US" dirty="0"/>
              <a:t>“Others” means at least two people besides the Scout. Helpers may be involved in Scouting or not and of any age appropriate for the work. In cases where just three people are not able to conduct the project to the satisfaction of the project beneficiary, more would be advisable. It may be, however, that a well-chosen project conducted by three provides an impact not achievable with those involving more people.</a:t>
            </a:r>
          </a:p>
          <a:p>
            <a:pPr>
              <a:spcBef>
                <a:spcPct val="0"/>
              </a:spcBef>
            </a:pPr>
            <a:endParaRPr lang="en-US" altLang="en-US" dirty="0"/>
          </a:p>
          <a:p>
            <a:r>
              <a:rPr lang="en-US" altLang="en-US" dirty="0"/>
              <a:t>One of the purposes of the project is to demonstrate leadership, but perhaps this could be considered a more important element for a Scout who has not yet established themselves as a leader.</a:t>
            </a:r>
          </a:p>
          <a:p>
            <a:pPr>
              <a:spcBef>
                <a:spcPct val="0"/>
              </a:spcBef>
            </a:pPr>
            <a:endParaRPr lang="en-US" altLang="en-US" dirty="0"/>
          </a:p>
          <a:p>
            <a:pPr>
              <a:spcBef>
                <a:spcPct val="0"/>
              </a:spcBef>
            </a:pPr>
            <a:r>
              <a:rPr lang="en-US" altLang="en-US" dirty="0"/>
              <a:t>It is for reasons like these that every project must be evaluated, case-by-case, on its positive impact to the benefiting organization, and on lessons that will advance the candidate’s growth. </a:t>
            </a:r>
          </a:p>
          <a:p>
            <a:endParaRPr lang="en-US" altLang="en-US" dirty="0"/>
          </a:p>
          <a:p>
            <a:r>
              <a:rPr lang="en-US" altLang="en-US" dirty="0"/>
              <a:t>Councils, districts and units shall not establish requirements for the number of people led, or their makeup, or for the time worked on a project. Nor shall they expect Scouts from different backgrounds, with different experiences and different needs, all to work toward a particular standard. Keep in mind that service projects are a unit activity and are subject to Boy Scouts of America policies and procedures (</a:t>
            </a:r>
            <a:r>
              <a:rPr lang="en-US" altLang="en-US" i="1" dirty="0"/>
              <a:t>Guide to Advancement </a:t>
            </a:r>
            <a:r>
              <a:rPr lang="en-US" altLang="en-US" dirty="0"/>
              <a:t>topic 9.0.2.14)</a:t>
            </a:r>
          </a:p>
          <a:p>
            <a:endParaRPr lang="en-US" altLang="en-US" dirty="0"/>
          </a:p>
          <a:p>
            <a:r>
              <a:rPr lang="en-US" altLang="en-US" dirty="0"/>
              <a:t>The Eagle Scout service project is an individualized experience. The Eagle is earned by individual Scouts, and each one is different. Everyone earns their own Eagle. </a:t>
            </a:r>
          </a:p>
        </p:txBody>
      </p:sp>
      <p:sp>
        <p:nvSpPr>
          <p:cNvPr id="28676" name="Slide Number Placeholder 3">
            <a:extLst>
              <a:ext uri="{FF2B5EF4-FFF2-40B4-BE49-F238E27FC236}">
                <a16:creationId xmlns:a16="http://schemas.microsoft.com/office/drawing/2014/main" id="{56E37E14-04D6-4AC3-811F-67289DE33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380D880-86D1-473B-AD1E-A6050C90A4C4}" type="slidenum">
              <a:rPr lang="en-US" altLang="en-US" sz="1300" smtClean="0"/>
              <a:pPr/>
              <a:t>28</a:t>
            </a:fld>
            <a:endParaRPr lang="en-US" altLang="en-US"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047D61D-BCFC-42C8-AF1D-A42EB55FF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4755F89-85E1-40A5-AE7F-D35481BBA60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defRPr/>
            </a:pPr>
            <a:r>
              <a:rPr lang="en-US" altLang="en-US" dirty="0">
                <a:ea typeface="ＭＳ Ｐゴシック" panose="020B0600070205080204" pitchFamily="34" charset="-128"/>
                <a:cs typeface="+mn-cs"/>
              </a:rPr>
              <a:t>The next phrase is </a:t>
            </a:r>
            <a:r>
              <a:rPr lang="en-US" altLang="en-US" b="0" dirty="0">
                <a:ea typeface="ＭＳ Ｐゴシック" panose="020B0600070205080204" pitchFamily="34" charset="-128"/>
                <a:cs typeface="Arial" panose="020B0604020202020204" pitchFamily="34" charset="0"/>
              </a:rPr>
              <a:t>“…. Helpful to any religious institution, any school,  or your community.”  </a:t>
            </a:r>
            <a:r>
              <a:rPr lang="en-US" altLang="en-US" dirty="0">
                <a:ea typeface="ＭＳ Ｐゴシック" panose="020B0600070205080204" pitchFamily="34" charset="-128"/>
                <a:cs typeface="+mn-cs"/>
              </a:rPr>
              <a:t>Any religious institution or any school is reasonably self-explanatory.  But what does “your community” mean?</a:t>
            </a:r>
          </a:p>
          <a:p>
            <a:pPr>
              <a:defRPr/>
            </a:pPr>
            <a:endParaRPr lang="en-US" altLang="en-US" dirty="0">
              <a:ea typeface="ＭＳ Ｐゴシック" panose="020B0600070205080204" pitchFamily="34" charset="-128"/>
              <a:cs typeface="+mn-cs"/>
            </a:endParaRPr>
          </a:p>
          <a:p>
            <a:pPr>
              <a:defRPr/>
            </a:pPr>
            <a:r>
              <a:rPr lang="en-US" altLang="en-US" dirty="0">
                <a:ea typeface="ＭＳ Ｐゴシック" panose="020B0600070205080204" pitchFamily="34" charset="-128"/>
                <a:cs typeface="+mn-cs"/>
              </a:rPr>
              <a:t>If a Scout wants to take their oath to help other people to another level and put their project to work for the community of the world, they are allowed to do so.  </a:t>
            </a:r>
            <a:r>
              <a:rPr lang="en-US" altLang="en-US" dirty="0">
                <a:ea typeface="ＭＳ Ｐゴシック" panose="020B0600070205080204" pitchFamily="34" charset="-128"/>
                <a:cs typeface="Arial" panose="020B0604020202020204" pitchFamily="34" charset="0"/>
              </a:rPr>
              <a:t>A council may emphasize more local efforts but should not deny worthy projects of a wider scope. </a:t>
            </a:r>
          </a:p>
          <a:p>
            <a:pPr>
              <a:defRPr/>
            </a:pPr>
            <a:endParaRPr lang="en-US" altLang="en-US" dirty="0">
              <a:ea typeface="ＭＳ Ｐゴシック" panose="020B0600070205080204" pitchFamily="34" charset="-128"/>
              <a:cs typeface="Arial" panose="020B0604020202020204" pitchFamily="34" charset="0"/>
            </a:endParaRPr>
          </a:p>
          <a:p>
            <a:pPr>
              <a:defRPr/>
            </a:pPr>
            <a:r>
              <a:rPr lang="en-US" dirty="0">
                <a:ea typeface="ＭＳ Ｐゴシック" pitchFamily="16" charset="-128"/>
                <a:cs typeface="+mn-cs"/>
              </a:rPr>
              <a:t>Normally “your community” would not refer to individuals, although a council or district advancement committee may consider scenarios where an individual in need can affect a community. For example, the situation of elderly persons living at home but unable to maintain their property, with the result being an attractive nuisance or related dangerous situations, or even an eyesore, is something that raises concern for more than just an individual. If it can be determined the community benefits, then it is a matter of identifying who will provide beneficiary approvals.</a:t>
            </a:r>
          </a:p>
          <a:p>
            <a:pPr>
              <a:defRPr/>
            </a:pPr>
            <a:r>
              <a:rPr lang="en-US" altLang="en-US" dirty="0">
                <a:ea typeface="ＭＳ Ｐゴシック" panose="020B0600070205080204" pitchFamily="34" charset="-128"/>
                <a:cs typeface="Arial" panose="020B0604020202020204" pitchFamily="34" charset="0"/>
              </a:rPr>
              <a:t> </a:t>
            </a:r>
          </a:p>
          <a:p>
            <a:pPr>
              <a:defRPr/>
            </a:pPr>
            <a:r>
              <a:rPr lang="en-US" altLang="en-US" dirty="0">
                <a:ea typeface="ＭＳ Ｐゴシック" panose="020B0600070205080204" pitchFamily="34" charset="-128"/>
                <a:cs typeface="Arial" panose="020B0604020202020204" pitchFamily="34" charset="0"/>
              </a:rPr>
              <a:t>Those approvals must come from a source representing the community such as a neighborhood association watch group, homeowner’s association, or perhaps a division of a town or county.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project beneficiary need not be a registered non-profit organization. Projects may not be of a commercial nature or for a business, but this is not meant to disallow community institutions that would otherwise be acceptable to the council or district advancement committee. Those could be museums or various service agencies, or some homes for the elderly. Some aspect of a business’s operation provided as a community service may also be considered.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For example, a park open to the public that happens to be owned by a business could be considered. In cases such as these, the test is whether the project primarily benefits the community, as opposed to the profits of the business.</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next statement is: </a:t>
            </a:r>
            <a:r>
              <a:rPr lang="en-US" altLang="en-US" b="1" dirty="0">
                <a:ea typeface="ＭＳ Ｐゴシック" panose="020B0600070205080204" pitchFamily="34" charset="-128"/>
                <a:cs typeface="Arial" panose="020B0604020202020204" pitchFamily="34" charset="0"/>
              </a:rPr>
              <a:t>“Benefit an organization other than the Boy Scouts of America”.</a:t>
            </a:r>
            <a:r>
              <a:rPr lang="en-US" altLang="en-US" dirty="0">
                <a:ea typeface="ＭＳ Ｐゴシック" panose="020B0600070205080204" pitchFamily="34" charset="-128"/>
                <a:cs typeface="Arial" panose="020B0604020202020204" pitchFamily="34" charset="0"/>
              </a:rPr>
              <a:t> Projects must not be performed for the Boy Scouts of America or its councils, districts, units, camps, and so forth. </a:t>
            </a:r>
          </a:p>
          <a:p>
            <a:pPr>
              <a:defRPr/>
            </a:pPr>
            <a:endParaRPr lang="en-US" altLang="en-US" dirty="0">
              <a:ea typeface="ＭＳ Ｐゴシック" panose="020B0600070205080204" pitchFamily="34" charset="-128"/>
              <a:cs typeface="Arial" panose="020B0604020202020204" pitchFamily="34" charset="0"/>
            </a:endParaRPr>
          </a:p>
          <a:p>
            <a:pPr>
              <a:defRPr/>
            </a:pPr>
            <a:r>
              <a:rPr lang="en-US" altLang="en-US" dirty="0">
                <a:ea typeface="ＭＳ Ｐゴシック" panose="020B0600070205080204" pitchFamily="34" charset="-128"/>
                <a:cs typeface="Arial" panose="020B0604020202020204" pitchFamily="34" charset="0"/>
              </a:rPr>
              <a:t>The unit’s chartered organization, however, is certainly a good candidate, as are other youth organizations such as the Girl Scouts of America, Boys and Girls Clubs of America, or other international Scouting organizations. </a:t>
            </a:r>
            <a:endParaRPr lang="en-US" altLang="en-US" b="1"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mn-cs"/>
            </a:endParaRPr>
          </a:p>
          <a:p>
            <a:pPr>
              <a:defRPr/>
            </a:pPr>
            <a:endParaRPr lang="en-US" altLang="en-US" dirty="0">
              <a:ea typeface="ＭＳ Ｐゴシック" panose="020B0600070205080204" pitchFamily="34" charset="-128"/>
              <a:cs typeface="+mn-cs"/>
            </a:endParaRPr>
          </a:p>
        </p:txBody>
      </p:sp>
      <p:sp>
        <p:nvSpPr>
          <p:cNvPr id="30724" name="Slide Number Placeholder 3">
            <a:extLst>
              <a:ext uri="{FF2B5EF4-FFF2-40B4-BE49-F238E27FC236}">
                <a16:creationId xmlns:a16="http://schemas.microsoft.com/office/drawing/2014/main" id="{DC3B66C9-0CD9-4B02-B795-90C59766F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28E5C63-BDF2-4C68-A106-5D5E1409FBFF}" type="slidenum">
              <a:rPr lang="en-US" altLang="en-US" sz="1300" smtClean="0"/>
              <a:pPr/>
              <a:t>29</a:t>
            </a:fld>
            <a:endParaRPr lang="en-US" altLang="en-US"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B76E6BC-5CEC-46FE-9493-8B70CEF9F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DB5722D-50C8-4C3E-9AC2-55E174AAF15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ea typeface="ＭＳ Ｐゴシック" pitchFamily="16" charset="-128"/>
                <a:cs typeface="+mn-cs"/>
              </a:rPr>
              <a:t>The requirement continues with: </a:t>
            </a:r>
            <a:r>
              <a:rPr lang="en-US" b="0" dirty="0">
                <a:ea typeface="ＭＳ Ｐゴシック" pitchFamily="16" charset="-128"/>
                <a:cs typeface="+mn-cs"/>
              </a:rPr>
              <a:t>“A project proposal must be approved…before you start”. </a:t>
            </a:r>
            <a:r>
              <a:rPr lang="en-US" dirty="0">
                <a:ea typeface="ＭＳ Ｐゴシック" pitchFamily="16" charset="-128"/>
                <a:cs typeface="+mn-cs"/>
              </a:rPr>
              <a:t>The proposal is an overview but it is also the beginnings of planning. It shows a unit leader or any representatives of a unit committee or district or council that the following five tests can be met and be applied to each project individually:</a:t>
            </a:r>
          </a:p>
          <a:p>
            <a:pPr>
              <a:defRPr/>
            </a:pPr>
            <a:endParaRPr lang="en-US" dirty="0">
              <a:ea typeface="ＭＳ Ｐゴシック" pitchFamily="16" charset="-128"/>
              <a:cs typeface="+mn-cs"/>
            </a:endParaRPr>
          </a:p>
          <a:p>
            <a:pPr marL="228600" indent="-228600">
              <a:buFontTx/>
              <a:buAutoNum type="arabicPeriod"/>
              <a:defRPr/>
            </a:pPr>
            <a:r>
              <a:rPr lang="en-US" dirty="0">
                <a:ea typeface="ＭＳ Ｐゴシック" pitchFamily="16" charset="-128"/>
                <a:cs typeface="+mn-cs"/>
              </a:rPr>
              <a:t>The project provides sufficient opportunity to meet the requirement.</a:t>
            </a:r>
          </a:p>
          <a:p>
            <a:pPr marL="228600" indent="-228600">
              <a:buFontTx/>
              <a:buAutoNum type="arabicPeriod"/>
              <a:defRPr/>
            </a:pPr>
            <a:endParaRPr lang="en-US" dirty="0">
              <a:ea typeface="ＭＳ Ｐゴシック" pitchFamily="16" charset="-128"/>
              <a:cs typeface="+mn-cs"/>
            </a:endParaRPr>
          </a:p>
          <a:p>
            <a:pPr>
              <a:defRPr/>
            </a:pPr>
            <a:r>
              <a:rPr lang="en-US" dirty="0">
                <a:ea typeface="ＭＳ Ｐゴシック" pitchFamily="16" charset="-128"/>
                <a:cs typeface="+mn-cs"/>
              </a:rPr>
              <a:t>2.   The project appears to be feasible.</a:t>
            </a:r>
          </a:p>
          <a:p>
            <a:pPr>
              <a:defRPr/>
            </a:pPr>
            <a:endParaRPr lang="en-US" dirty="0">
              <a:ea typeface="ＭＳ Ｐゴシック" pitchFamily="16" charset="-128"/>
              <a:cs typeface="+mn-cs"/>
            </a:endParaRPr>
          </a:p>
          <a:p>
            <a:pPr marL="228600" indent="-228600">
              <a:buAutoNum type="arabicPeriod" startAt="3"/>
              <a:defRPr/>
            </a:pPr>
            <a:r>
              <a:rPr lang="en-US" dirty="0">
                <a:ea typeface="ＭＳ Ｐゴシック" pitchFamily="16" charset="-128"/>
                <a:cs typeface="+mn-cs"/>
              </a:rPr>
              <a:t>Safety issues will be addressed. We want to see assurance that safety issues will be fully considered during planning, but they do not need to be fully addressed at the proposal stage of the project.</a:t>
            </a:r>
          </a:p>
          <a:p>
            <a:pPr marL="0" indent="0">
              <a:buNone/>
              <a:defRPr/>
            </a:pPr>
            <a:r>
              <a:rPr lang="en-US" dirty="0">
                <a:ea typeface="ＭＳ Ｐゴシック" pitchFamily="16" charset="-128"/>
                <a:cs typeface="+mn-cs"/>
              </a:rPr>
              <a:t>      Remember, since and Eagle Scout service project is a unit activity, unit adult leadership has the same responsibility to assure safety in conducting a project as with any other unit activity (</a:t>
            </a:r>
            <a:r>
              <a:rPr lang="en-US" i="1" dirty="0">
                <a:ea typeface="ＭＳ Ｐゴシック" pitchFamily="16" charset="-128"/>
                <a:cs typeface="+mn-cs"/>
              </a:rPr>
              <a:t>Guide to</a:t>
            </a:r>
          </a:p>
          <a:p>
            <a:pPr marL="0" indent="0">
              <a:buNone/>
              <a:defRPr/>
            </a:pPr>
            <a:r>
              <a:rPr lang="en-US" i="1" dirty="0">
                <a:ea typeface="ＭＳ Ｐゴシック" pitchFamily="16" charset="-128"/>
                <a:cs typeface="+mn-cs"/>
              </a:rPr>
              <a:t>      Advancement </a:t>
            </a:r>
            <a:r>
              <a:rPr lang="en-US" dirty="0">
                <a:ea typeface="ＭＳ Ｐゴシック" pitchFamily="16" charset="-128"/>
                <a:cs typeface="+mn-cs"/>
              </a:rPr>
              <a:t>topic 9.0.2.14).</a:t>
            </a:r>
          </a:p>
          <a:p>
            <a:pPr>
              <a:defRPr/>
            </a:pPr>
            <a:endParaRPr lang="en-US" dirty="0">
              <a:ea typeface="ＭＳ Ｐゴシック" pitchFamily="16" charset="-128"/>
              <a:cs typeface="+mn-cs"/>
            </a:endParaRPr>
          </a:p>
          <a:p>
            <a:pPr>
              <a:defRPr/>
            </a:pPr>
            <a:r>
              <a:rPr lang="en-US" dirty="0">
                <a:ea typeface="ＭＳ Ｐゴシック" pitchFamily="16" charset="-128"/>
                <a:cs typeface="+mn-cs"/>
              </a:rPr>
              <a:t>4.   Action steps for further detailed planning are included. These are the steps necessary for the planning phase of the project, not for actually completing the project.</a:t>
            </a:r>
          </a:p>
          <a:p>
            <a:pPr>
              <a:defRPr/>
            </a:pPr>
            <a:endParaRPr lang="en-US" dirty="0">
              <a:ea typeface="ＭＳ Ｐゴシック" pitchFamily="16" charset="-128"/>
              <a:cs typeface="+mn-cs"/>
            </a:endParaRPr>
          </a:p>
          <a:p>
            <a:pPr>
              <a:defRPr/>
            </a:pPr>
            <a:r>
              <a:rPr lang="en-US" dirty="0">
                <a:ea typeface="ＭＳ Ｐゴシック" pitchFamily="16" charset="-128"/>
                <a:cs typeface="+mn-cs"/>
              </a:rPr>
              <a:t>5.   The Scout has a reasonable chance for a positive experience.</a:t>
            </a:r>
          </a:p>
          <a:p>
            <a:pPr>
              <a:spcBef>
                <a:spcPts val="600"/>
              </a:spcBef>
              <a:spcAft>
                <a:spcPts val="600"/>
              </a:spcAft>
              <a:defRPr/>
            </a:pPr>
            <a:endParaRPr lang="en-US" altLang="en-US" dirty="0">
              <a:ea typeface="ＭＳ Ｐゴシック" charset="-128"/>
              <a:cs typeface="+mn-cs"/>
            </a:endParaRPr>
          </a:p>
        </p:txBody>
      </p:sp>
      <p:sp>
        <p:nvSpPr>
          <p:cNvPr id="32772" name="Slide Number Placeholder 3">
            <a:extLst>
              <a:ext uri="{FF2B5EF4-FFF2-40B4-BE49-F238E27FC236}">
                <a16:creationId xmlns:a16="http://schemas.microsoft.com/office/drawing/2014/main" id="{14B5232D-2A95-40B1-B827-413206904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BA7F62F-E466-4DAD-A092-3F38036F1A5E}" type="slidenum">
              <a:rPr lang="en-US" altLang="en-US" sz="1300" smtClean="0"/>
              <a:pPr/>
              <a:t>30</a:t>
            </a:fld>
            <a:endParaRPr lang="en-US" altLang="en-US"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3E32D1E-2CF3-4B1A-9C98-A0D093D0A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BA6AB66-BDE3-44FF-A2DD-67A7E8F411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is one and only one </a:t>
            </a:r>
            <a:r>
              <a:rPr lang="en-US" altLang="en-US" i="1" dirty="0"/>
              <a:t>Eagle Scout Service Project Workbook</a:t>
            </a:r>
            <a:r>
              <a:rPr lang="en-US" altLang="en-US" dirty="0"/>
              <a:t>.  It cannot be modified and if properly used, it very nearly assures success.</a:t>
            </a:r>
          </a:p>
          <a:p>
            <a:pPr>
              <a:spcBef>
                <a:spcPts val="1200"/>
              </a:spcBef>
            </a:pPr>
            <a:endParaRPr lang="en-US" altLang="en-US" dirty="0"/>
          </a:p>
          <a:p>
            <a:pPr>
              <a:spcBef>
                <a:spcPts val="1200"/>
              </a:spcBef>
            </a:pPr>
            <a:r>
              <a:rPr lang="en-US" altLang="en-US" dirty="0"/>
              <a:t>It should not be used as a source for rejecting candidates based on “technicalities”. While the use of the workbook is required, this does not mean that every line or even every form must be completed. Refer to the </a:t>
            </a:r>
            <a:r>
              <a:rPr lang="en-US" altLang="en-US" i="1" dirty="0"/>
              <a:t>Guide to Advancement </a:t>
            </a:r>
            <a:r>
              <a:rPr lang="en-US" altLang="en-US" i="0" dirty="0"/>
              <a:t>topic 9.0.2.8.</a:t>
            </a:r>
            <a:endParaRPr lang="en-US" altLang="en-US" dirty="0"/>
          </a:p>
          <a:p>
            <a:pPr>
              <a:spcBef>
                <a:spcPts val="1200"/>
              </a:spcBef>
            </a:pPr>
            <a:endParaRPr lang="en-US" altLang="en-US" dirty="0"/>
          </a:p>
          <a:p>
            <a:pPr>
              <a:spcBef>
                <a:spcPts val="1200"/>
              </a:spcBef>
            </a:pPr>
            <a:r>
              <a:rPr lang="en-US" altLang="en-US" dirty="0"/>
              <a:t>Remember that write-ups and signatures are simply supportive to the project activity. It is the actual project that we are interested in.</a:t>
            </a:r>
          </a:p>
          <a:p>
            <a:pPr>
              <a:spcBef>
                <a:spcPts val="1200"/>
              </a:spcBef>
            </a:pPr>
            <a:endParaRPr lang="en-US" altLang="en-US" dirty="0"/>
          </a:p>
          <a:p>
            <a:pPr>
              <a:spcBef>
                <a:spcPts val="1200"/>
              </a:spcBef>
            </a:pPr>
            <a:r>
              <a:rPr lang="en-US" altLang="en-US" dirty="0"/>
              <a:t>If properly used, the </a:t>
            </a:r>
            <a:r>
              <a:rPr lang="en-US" altLang="en-US" i="1" dirty="0"/>
              <a:t>Eagle Scout Project Workbook </a:t>
            </a:r>
            <a:r>
              <a:rPr lang="en-US" altLang="en-US" dirty="0"/>
              <a:t>keeps the Scout on the right track with a reasonable chance for success and a positive experience.</a:t>
            </a:r>
          </a:p>
          <a:p>
            <a:pPr>
              <a:spcBef>
                <a:spcPts val="1200"/>
              </a:spcBef>
            </a:pPr>
            <a:endParaRPr lang="en-US" altLang="en-US" dirty="0"/>
          </a:p>
          <a:p>
            <a:pPr>
              <a:spcBef>
                <a:spcPts val="1200"/>
              </a:spcBef>
            </a:pPr>
            <a:r>
              <a:rPr lang="en-US" altLang="en-US" dirty="0"/>
              <a:t>The official </a:t>
            </a:r>
            <a:r>
              <a:rPr lang="en-US" altLang="en-US" i="1" dirty="0"/>
              <a:t>Eagle Scout Service Project Workbook</a:t>
            </a:r>
            <a:r>
              <a:rPr lang="en-US" altLang="en-US" dirty="0"/>
              <a:t>, as produced by the Boy Scouts of America, must be used. It is available from www.scouting.org/advancement.</a:t>
            </a:r>
          </a:p>
          <a:p>
            <a:endParaRPr lang="en-US" altLang="en-US" dirty="0"/>
          </a:p>
        </p:txBody>
      </p:sp>
      <p:sp>
        <p:nvSpPr>
          <p:cNvPr id="34820" name="Slide Number Placeholder 3">
            <a:extLst>
              <a:ext uri="{FF2B5EF4-FFF2-40B4-BE49-F238E27FC236}">
                <a16:creationId xmlns:a16="http://schemas.microsoft.com/office/drawing/2014/main" id="{0AB19BD9-3C10-46BA-8C0C-99E7C9A4A8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0CDA69-9C4D-4C7C-91B9-8D859C8E7BB1}" type="slidenum">
              <a:rPr lang="en-US" altLang="en-US" sz="1300" smtClean="0"/>
              <a:pPr/>
              <a:t>31</a:t>
            </a:fld>
            <a:endParaRPr lang="en-US" altLang="en-US" sz="13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600386F-B616-4C19-A8C8-6A8E42B99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4845AD-4B16-482D-97FC-A959A0450B94}"/>
              </a:ext>
            </a:extLst>
          </p:cNvPr>
          <p:cNvSpPr>
            <a:spLocks noGrp="1"/>
          </p:cNvSpPr>
          <p:nvPr>
            <p:ph type="body" idx="1"/>
          </p:nvPr>
        </p:nvSpPr>
        <p:spPr/>
        <p:txBody>
          <a:bodyPr>
            <a:normAutofit fontScale="85000" lnSpcReduction="20000"/>
          </a:bodyPr>
          <a:lstStyle/>
          <a:p>
            <a:pPr>
              <a:defRPr/>
            </a:pPr>
            <a:r>
              <a:rPr lang="en-US" dirty="0">
                <a:ea typeface="ＭＳ Ｐゴシック" pitchFamily="16" charset="-128"/>
                <a:cs typeface="+mn-cs"/>
              </a:rPr>
              <a:t>The Eagle Scout service project coach is the subject matter expert on the process and standards of the service project.</a:t>
            </a:r>
          </a:p>
          <a:p>
            <a:pPr>
              <a:defRPr/>
            </a:pPr>
            <a:endParaRPr lang="en-US" dirty="0">
              <a:ea typeface="ＭＳ Ｐゴシック" pitchFamily="16" charset="-128"/>
              <a:cs typeface="+mn-cs"/>
            </a:endParaRPr>
          </a:p>
          <a:p>
            <a:pPr>
              <a:defRPr/>
            </a:pPr>
            <a:r>
              <a:rPr lang="en-US" dirty="0">
                <a:ea typeface="ＭＳ Ｐゴシック" pitchFamily="16" charset="-128"/>
                <a:cs typeface="+mn-cs"/>
              </a:rPr>
              <a:t>The coach is not a new or separate position in Scouting. Coaches come from other positions in Scouting such as a unit, district, or council committee. It is up to the council to determine who can serve as project coaches and how they may be assigned.</a:t>
            </a:r>
          </a:p>
          <a:p>
            <a:pPr>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must be registered with the BSA</a:t>
            </a:r>
            <a:r>
              <a:rPr lang="en-US" dirty="0">
                <a:ea typeface="ＭＳ Ｐゴシック" pitchFamily="16" charset="-128"/>
                <a:cs typeface="+mn-cs"/>
              </a:rPr>
              <a:t> (in any position) and must be current in </a:t>
            </a:r>
            <a:r>
              <a:rPr lang="en-US" altLang="en-US" dirty="0">
                <a:ea typeface="ＭＳ Ｐゴシック" panose="020B0600070205080204" pitchFamily="34" charset="-128"/>
                <a:cs typeface="Arial" panose="020B0604020202020204" pitchFamily="34" charset="0"/>
              </a:rPr>
              <a:t>Youth Protection training.</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A project coach is not required but highly recommended. It is a Scout’s decision whether to use a coach or not.</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Their greatest value is in the advice they provide after the project proposal has been approved. The coach’s benefit to the Scout is their knowledge and experience with project approvals. </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work in an advisory capacity. They use the method of positive adult association to help the Scout.</a:t>
            </a:r>
          </a:p>
          <a:p>
            <a:pPr>
              <a:spcBef>
                <a:spcPts val="1200"/>
              </a:spcBef>
              <a:buFont typeface="Arial" panose="020B0604020202020204" pitchFamily="34" charset="0"/>
              <a:buNone/>
              <a:defRPr/>
            </a:pPr>
            <a:endParaRPr lang="en-US" altLang="en-US" dirty="0">
              <a:ea typeface="ＭＳ Ｐゴシック" panose="020B0600070205080204" pitchFamily="34" charset="-128"/>
              <a:cs typeface="Arial" panose="020B0604020202020204" pitchFamily="34" charset="0"/>
            </a:endParaRPr>
          </a:p>
          <a:p>
            <a:pPr>
              <a:spcBef>
                <a:spcPts val="1200"/>
              </a:spcBef>
              <a:buFont typeface="Arial" panose="020B0604020202020204" pitchFamily="34" charset="0"/>
              <a:buNone/>
              <a:defRPr/>
            </a:pPr>
            <a:r>
              <a:rPr lang="en-US" altLang="en-US" dirty="0">
                <a:ea typeface="ＭＳ Ｐゴシック" panose="020B0600070205080204" pitchFamily="34" charset="-128"/>
                <a:cs typeface="Arial" panose="020B0604020202020204" pitchFamily="34" charset="0"/>
              </a:rPr>
              <a:t>Coaches can help a Scout see that if a plan is not sufficiently developed, a project could fail. Coaches meet with the Scout to review their plan, discuss its strengths, weaknesses, risks, </a:t>
            </a:r>
            <a:r>
              <a:rPr lang="en-US" dirty="0">
                <a:ea typeface="ＭＳ Ｐゴシック" pitchFamily="16" charset="-128"/>
                <a:cs typeface="+mn-cs"/>
              </a:rPr>
              <a:t>and suggest critical improvements, if necessary. </a:t>
            </a:r>
          </a:p>
          <a:p>
            <a:pPr>
              <a:spcBef>
                <a:spcPts val="1200"/>
              </a:spcBef>
              <a:buFont typeface="Arial" panose="020B0604020202020204" pitchFamily="34" charset="0"/>
              <a:buNone/>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dirty="0">
                <a:ea typeface="ＭＳ Ｐゴシック" pitchFamily="16" charset="-128"/>
                <a:cs typeface="+mn-cs"/>
              </a:rPr>
              <a:t>Coaches do not have the authority to dictate changes to the plan, withdraw proposal approval, or take any other directive action. </a:t>
            </a:r>
          </a:p>
          <a:p>
            <a:pPr>
              <a:spcBef>
                <a:spcPts val="1200"/>
              </a:spcBef>
              <a:buFont typeface="Arial" panose="020B0604020202020204" pitchFamily="34" charset="0"/>
              <a:buNone/>
              <a:defRPr/>
            </a:pPr>
            <a:endParaRPr lang="en-US" dirty="0">
              <a:ea typeface="ＭＳ Ｐゴシック" pitchFamily="16" charset="-128"/>
              <a:cs typeface="+mn-cs"/>
            </a:endParaRPr>
          </a:p>
          <a:p>
            <a:pPr>
              <a:spcBef>
                <a:spcPts val="1200"/>
              </a:spcBef>
              <a:buFont typeface="Arial" panose="020B0604020202020204" pitchFamily="34" charset="0"/>
              <a:buNone/>
              <a:defRPr/>
            </a:pPr>
            <a:r>
              <a:rPr lang="en-US" dirty="0">
                <a:ea typeface="ＭＳ Ｐゴシック" pitchFamily="16" charset="-128"/>
                <a:cs typeface="+mn-cs"/>
              </a:rPr>
              <a:t>The final decisions regarding the project plan are those of the Scout and the beneficiary only. </a:t>
            </a:r>
          </a:p>
          <a:p>
            <a:pPr>
              <a:defRPr/>
            </a:pPr>
            <a:endParaRPr lang="en-US" dirty="0">
              <a:ea typeface="ＭＳ Ｐゴシック" pitchFamily="16" charset="-128"/>
              <a:cs typeface="+mn-cs"/>
            </a:endParaRPr>
          </a:p>
        </p:txBody>
      </p:sp>
      <p:sp>
        <p:nvSpPr>
          <p:cNvPr id="36868" name="Slide Number Placeholder 3">
            <a:extLst>
              <a:ext uri="{FF2B5EF4-FFF2-40B4-BE49-F238E27FC236}">
                <a16:creationId xmlns:a16="http://schemas.microsoft.com/office/drawing/2014/main" id="{6FD768CF-DECE-484E-B8D5-4FFE1B36BF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3685A43-1776-4C00-A0AE-8BA02668EF68}" type="slidenum">
              <a:rPr lang="en-US" altLang="en-US" sz="1300" smtClean="0"/>
              <a:pPr/>
              <a:t>32</a:t>
            </a:fld>
            <a:endParaRPr lang="en-US" altLang="en-US" sz="13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C9F089B-7ABE-4338-8C38-26ACE06EB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E881536-3A82-48CD-9208-8BE70C7F8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Eagle Scout service projects themselves may not be fundraisers. </a:t>
            </a:r>
          </a:p>
          <a:p>
            <a:endParaRPr lang="en-US" altLang="en-US" dirty="0"/>
          </a:p>
          <a:p>
            <a:r>
              <a:rPr lang="en-US" altLang="en-US" dirty="0"/>
              <a:t>Fundraising is permitted only for securing materials and otherwise facilitating completion of the project. </a:t>
            </a:r>
          </a:p>
          <a:p>
            <a:endParaRPr lang="en-US" altLang="en-US" dirty="0"/>
          </a:p>
          <a:p>
            <a:r>
              <a:rPr lang="en-US" altLang="en-US" dirty="0"/>
              <a:t>Fundraising must be approved by the council for fundraising and in-kind donations. The only exceptions to this rule are funds derived from contributions by the beneficiary, the candidate, their relatives, the unit, or its chartered organization or from parents or members of the unit. The completed Eagle Scout Service Project Fundraising Application must be sent to the local council for review. Consult the </a:t>
            </a:r>
            <a:r>
              <a:rPr lang="en-US" altLang="en-US" i="1" dirty="0"/>
              <a:t>Eagle Scout Service Project Workbook </a:t>
            </a:r>
            <a:r>
              <a:rPr lang="en-US" altLang="en-US" dirty="0"/>
              <a:t>and the </a:t>
            </a:r>
            <a:r>
              <a:rPr lang="en-US" altLang="en-US" i="1" dirty="0"/>
              <a:t>Guide to Advancement</a:t>
            </a:r>
            <a:r>
              <a:rPr lang="en-US" altLang="en-US" dirty="0"/>
              <a:t> for more information on fundraising.</a:t>
            </a:r>
          </a:p>
          <a:p>
            <a:r>
              <a:rPr lang="en-US" altLang="en-US" dirty="0"/>
              <a:t> </a:t>
            </a:r>
          </a:p>
          <a:p>
            <a:r>
              <a:rPr lang="en-US" altLang="en-US" dirty="0"/>
              <a:t>Procedures and limitations for Eagle Scout service project fundraising can be found </a:t>
            </a:r>
          </a:p>
          <a:p>
            <a:r>
              <a:rPr lang="en-US" altLang="en-US" dirty="0"/>
              <a:t>on the back of the fundraising application, inside the service project workbook. </a:t>
            </a:r>
          </a:p>
          <a:p>
            <a:endParaRPr lang="en-US" altLang="en-US" dirty="0"/>
          </a:p>
        </p:txBody>
      </p:sp>
      <p:sp>
        <p:nvSpPr>
          <p:cNvPr id="38916" name="Slide Number Placeholder 3">
            <a:extLst>
              <a:ext uri="{FF2B5EF4-FFF2-40B4-BE49-F238E27FC236}">
                <a16:creationId xmlns:a16="http://schemas.microsoft.com/office/drawing/2014/main" id="{4D649A35-C83A-4965-A78A-1D0278655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1050EDF-957D-4B1F-8550-4CE471B572B6}" type="slidenum">
              <a:rPr lang="en-US" altLang="en-US" sz="1300" smtClean="0"/>
              <a:pPr/>
              <a:t>33</a:t>
            </a:fld>
            <a:endParaRPr lang="en-US" altLang="en-US" sz="13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Completed projects must be evaluated on impact – the extent of benefit to the benefiting organization and on the leadership provided by the candidate. </a:t>
            </a:r>
          </a:p>
          <a:p>
            <a:endParaRPr lang="en-US" altLang="en-US" dirty="0"/>
          </a:p>
          <a:p>
            <a:r>
              <a:rPr lang="en-US" altLang="en-US" dirty="0"/>
              <a:t>There must be evidence that the candidate planned and developed the project as necessary to execute the project. Reviewers must not require more planning and development than was necessary to execute the project.</a:t>
            </a:r>
          </a:p>
          <a:p>
            <a:endParaRPr lang="en-US" altLang="en-US" dirty="0"/>
          </a:p>
          <a:p>
            <a:r>
              <a:rPr lang="en-US" altLang="en-US" dirty="0"/>
              <a:t>There may be cases where the unit leader or beneficiary choose not to approve the project. One or the other may have decided that project modifications were so significant that the extent of service or the impact of the project were insufficient to warrant approval. In these cases, a candidate may be asked to do more work or even start over with another project. It is the candidate’s choice to do more work, start over, proceed to request a board of review, or by submitting the project workbook without final approval. It will be up to the board of review members to determine if what was accomplished met the intent of the requirement. </a:t>
            </a:r>
          </a:p>
          <a:p>
            <a:endParaRPr lang="en-US" altLang="en-US" dirty="0"/>
          </a:p>
          <a:p>
            <a:r>
              <a:rPr lang="en-US" altLang="en-US" dirty="0"/>
              <a:t>Sometimes a project is not completed or not completed as planned. Again, it is up to the board of review members to determine if there was sufficient planning, development, and leadership, and the project provided sufficient impact to meet the intent of the requirement.</a:t>
            </a:r>
          </a:p>
          <a:p>
            <a:endParaRPr lang="en-US" dirty="0"/>
          </a:p>
        </p:txBody>
      </p:sp>
      <p:sp>
        <p:nvSpPr>
          <p:cNvPr id="4" name="Slide Number Placeholder 3"/>
          <p:cNvSpPr>
            <a:spLocks noGrp="1"/>
          </p:cNvSpPr>
          <p:nvPr>
            <p:ph type="sldNum" sz="quarter" idx="10"/>
          </p:nvPr>
        </p:nvSpPr>
        <p:spPr/>
        <p:txBody>
          <a:bodyPr/>
          <a:lstStyle/>
          <a:p>
            <a:pPr>
              <a:defRPr/>
            </a:pPr>
            <a:fld id="{366247CC-EC94-4608-8B40-9457553BFB41}" type="slidenum">
              <a:rPr lang="en-US" altLang="en-US" smtClean="0"/>
              <a:pPr>
                <a:defRPr/>
              </a:pPr>
              <a:t>34</a:t>
            </a:fld>
            <a:endParaRPr lang="en-US" altLang="en-US" dirty="0"/>
          </a:p>
        </p:txBody>
      </p:sp>
    </p:spTree>
    <p:extLst>
      <p:ext uri="{BB962C8B-B14F-4D97-AF65-F5344CB8AC3E}">
        <p14:creationId xmlns:p14="http://schemas.microsoft.com/office/powerpoint/2010/main" val="416312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24C4BD1-4CA7-4710-85AE-65320FEF9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6C72588-2988-40CD-B38A-316D1EDC5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Eagle Scout service projects constitute official Scouting activity and are part of a unit’s program. As such, Eagle Scout service projects are subject to the Boy Scouts of America policies and procedures including youth protection, two-deep leadership, insurance, etc.</a:t>
            </a:r>
          </a:p>
          <a:p>
            <a:endParaRPr lang="en-US" altLang="en-US" dirty="0"/>
          </a:p>
          <a:p>
            <a:r>
              <a:rPr lang="en-US" altLang="en-US" dirty="0"/>
              <a:t>The health and safety of those working on Eagle projects must be incorporated into project execution. Unit adult leaders have the same responsibility to assure safety in conducting a project as with any other unit activity. While a candidate should be guided to plan for safe execution, it must be understood that minors cannot and must not be held responsible for safety concerns.</a:t>
            </a:r>
          </a:p>
          <a:p>
            <a:endParaRPr lang="en-US" altLang="en-US" dirty="0"/>
          </a:p>
          <a:p>
            <a:r>
              <a:rPr lang="en-US" altLang="en-US" dirty="0"/>
              <a:t>The </a:t>
            </a:r>
            <a:r>
              <a:rPr lang="en-US" altLang="en-US" i="1" dirty="0"/>
              <a:t>Sweet 16 of BSA Safety </a:t>
            </a:r>
            <a:r>
              <a:rPr lang="en-US" altLang="en-US" dirty="0"/>
              <a:t>and the </a:t>
            </a:r>
            <a:r>
              <a:rPr lang="en-US" altLang="en-US" i="1" dirty="0"/>
              <a:t>Guide to Safe Scouting </a:t>
            </a:r>
            <a:r>
              <a:rPr lang="en-US" altLang="en-US" dirty="0"/>
              <a:t>should be consulted during project planning and execution. They can be found online at https://www.scouting.org/health-and-safety/gss/sweet16/ and https://www.scouting.org/health-and-safety/gss/ respectively.</a:t>
            </a:r>
          </a:p>
          <a:p>
            <a:endParaRPr lang="en-US" altLang="en-US" dirty="0"/>
          </a:p>
        </p:txBody>
      </p:sp>
      <p:sp>
        <p:nvSpPr>
          <p:cNvPr id="40964" name="Slide Number Placeholder 3">
            <a:extLst>
              <a:ext uri="{FF2B5EF4-FFF2-40B4-BE49-F238E27FC236}">
                <a16:creationId xmlns:a16="http://schemas.microsoft.com/office/drawing/2014/main" id="{CFA0BB31-4600-49B1-A403-776292DBE1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C57542E-C4E2-4353-A1BA-5B13792783E7}" type="slidenum">
              <a:rPr lang="en-US" altLang="en-US" sz="1300" smtClean="0"/>
              <a:pPr/>
              <a:t>35</a:t>
            </a:fld>
            <a:endParaRPr lang="en-US" altLang="en-US" sz="13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FA99B9A-3DC6-425C-82C4-A93A63E64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3EB830A-3A76-47D3-A452-85F405861C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more information check the </a:t>
            </a:r>
            <a:r>
              <a:rPr lang="en-US" altLang="en-US" i="1" dirty="0"/>
              <a:t>Guide to Advancement </a:t>
            </a:r>
            <a:r>
              <a:rPr lang="en-US" altLang="en-US" dirty="0"/>
              <a:t>Section 9; the </a:t>
            </a:r>
            <a:r>
              <a:rPr lang="en-US" altLang="en-US" i="1" dirty="0"/>
              <a:t>Eagle Scout Rank Application </a:t>
            </a:r>
            <a:r>
              <a:rPr lang="en-US" altLang="en-US" dirty="0"/>
              <a:t>and the </a:t>
            </a:r>
            <a:r>
              <a:rPr lang="en-US" altLang="en-US" i="1" dirty="0"/>
              <a:t>Eagle Scout Service Project Workbook</a:t>
            </a:r>
            <a:r>
              <a:rPr lang="en-US" altLang="en-US" dirty="0"/>
              <a:t>.</a:t>
            </a:r>
          </a:p>
          <a:p>
            <a:endParaRPr lang="en-US" altLang="en-US" dirty="0"/>
          </a:p>
          <a:p>
            <a:r>
              <a:rPr lang="en-US" altLang="en-US" dirty="0"/>
              <a:t>These can be found at </a:t>
            </a:r>
            <a:r>
              <a:rPr lang="en-US" altLang="en-US" u="sng" dirty="0"/>
              <a:t>www.scouting.org/advancement</a:t>
            </a:r>
          </a:p>
          <a:p>
            <a:endParaRPr lang="en-US" altLang="en-US" dirty="0"/>
          </a:p>
          <a:p>
            <a:r>
              <a:rPr lang="en-US" altLang="en-US" dirty="0"/>
              <a:t>Direct any questions you may have to your district or council advancement administrators first. If necessary, you can also contact the National Advancement Program Team at advancement.team@scouting.org.</a:t>
            </a:r>
          </a:p>
          <a:p>
            <a:endParaRPr lang="en-US" altLang="en-US" dirty="0"/>
          </a:p>
        </p:txBody>
      </p:sp>
      <p:sp>
        <p:nvSpPr>
          <p:cNvPr id="45060" name="Slide Number Placeholder 3">
            <a:extLst>
              <a:ext uri="{FF2B5EF4-FFF2-40B4-BE49-F238E27FC236}">
                <a16:creationId xmlns:a16="http://schemas.microsoft.com/office/drawing/2014/main" id="{AA26780D-ADCD-4253-B98B-4C89330A8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DCB9A06-EBCB-4D5F-998C-75A613283776}" type="slidenum">
              <a:rPr lang="en-US" altLang="en-US" sz="1300" smtClean="0"/>
              <a:pPr/>
              <a:t>36</a:t>
            </a:fld>
            <a:endParaRPr lang="en-US" alt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3</a:t>
            </a:fld>
            <a:endParaRPr lang="en-US" altLang="en-US" sz="1300" dirty="0"/>
          </a:p>
        </p:txBody>
      </p:sp>
    </p:spTree>
    <p:extLst>
      <p:ext uri="{BB962C8B-B14F-4D97-AF65-F5344CB8AC3E}">
        <p14:creationId xmlns:p14="http://schemas.microsoft.com/office/powerpoint/2010/main" val="215951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Header Placeholder 3">
            <a:extLst>
              <a:ext uri="{FF2B5EF4-FFF2-40B4-BE49-F238E27FC236}">
                <a16:creationId xmlns:a16="http://schemas.microsoft.com/office/drawing/2014/main" id="{6D60DAF0-61C8-45C7-A0C8-3FE14BB393C0}"/>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dirty="0"/>
              <a:t>NAT - Internet Advancement</a:t>
            </a:r>
          </a:p>
        </p:txBody>
      </p:sp>
      <p:sp>
        <p:nvSpPr>
          <p:cNvPr id="47107" name="Slide Number Placeholder 4">
            <a:extLst>
              <a:ext uri="{FF2B5EF4-FFF2-40B4-BE49-F238E27FC236}">
                <a16:creationId xmlns:a16="http://schemas.microsoft.com/office/drawing/2014/main" id="{624690AB-E249-44CD-BE82-21F483D57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300" dirty="0"/>
              <a:t>Slide 43</a:t>
            </a:r>
          </a:p>
        </p:txBody>
      </p:sp>
      <p:sp>
        <p:nvSpPr>
          <p:cNvPr id="47108" name="Slide Image Placeholder 7">
            <a:extLst>
              <a:ext uri="{FF2B5EF4-FFF2-40B4-BE49-F238E27FC236}">
                <a16:creationId xmlns:a16="http://schemas.microsoft.com/office/drawing/2014/main" id="{B2A0A3FE-3836-4E9C-98B7-6AC247CB7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Notes Placeholder 8">
            <a:extLst>
              <a:ext uri="{FF2B5EF4-FFF2-40B4-BE49-F238E27FC236}">
                <a16:creationId xmlns:a16="http://schemas.microsoft.com/office/drawing/2014/main" id="{4F550E84-9BE2-4961-96FD-0CF1ED0DF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4</a:t>
            </a:fld>
            <a:endParaRPr lang="en-US" altLang="en-US" sz="1300" dirty="0"/>
          </a:p>
        </p:txBody>
      </p:sp>
    </p:spTree>
    <p:extLst>
      <p:ext uri="{BB962C8B-B14F-4D97-AF65-F5344CB8AC3E}">
        <p14:creationId xmlns:p14="http://schemas.microsoft.com/office/powerpoint/2010/main" val="69956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List on your Eagle Scout Rank Application the names of individuals who know you personally and would be willing to provide a recommendation on your behalf, including parents/guardians, religious (if not affiliated with an organized religion, then the parent or guardian provides this reference), educational, employer (if employed), and two other references.</a:t>
            </a:r>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5</a:t>
            </a:fld>
            <a:endParaRPr lang="en-US" altLang="en-US" sz="1300" dirty="0"/>
          </a:p>
        </p:txBody>
      </p:sp>
    </p:spTree>
    <p:extLst>
      <p:ext uri="{BB962C8B-B14F-4D97-AF65-F5344CB8AC3E}">
        <p14:creationId xmlns:p14="http://schemas.microsoft.com/office/powerpoint/2010/main" val="231865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Citizenship in the Society required as of July 1</a:t>
            </a:r>
            <a:r>
              <a:rPr lang="en-US" baseline="30000" dirty="0">
                <a:solidFill>
                  <a:srgbClr val="FF0000"/>
                </a:solidFill>
              </a:rPr>
              <a:t>st</a:t>
            </a:r>
            <a:r>
              <a:rPr lang="en-US" dirty="0">
                <a:solidFill>
                  <a:srgbClr val="FF0000"/>
                </a:solidFill>
              </a:rPr>
              <a:t>, 2022</a:t>
            </a:r>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6</a:t>
            </a:fld>
            <a:endParaRPr lang="en-US" altLang="en-US" sz="1300" dirty="0"/>
          </a:p>
        </p:txBody>
      </p:sp>
    </p:spTree>
    <p:extLst>
      <p:ext uri="{BB962C8B-B14F-4D97-AF65-F5344CB8AC3E}">
        <p14:creationId xmlns:p14="http://schemas.microsoft.com/office/powerpoint/2010/main" val="42657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Venturing, Sea Scouts and Lone Scouts positions also qualify.  See Scout Handbook for a list of those positions</a:t>
            </a:r>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7</a:t>
            </a:fld>
            <a:endParaRPr lang="en-US" altLang="en-US" sz="1300" dirty="0"/>
          </a:p>
        </p:txBody>
      </p:sp>
    </p:spTree>
    <p:extLst>
      <p:ext uri="{BB962C8B-B14F-4D97-AF65-F5344CB8AC3E}">
        <p14:creationId xmlns:p14="http://schemas.microsoft.com/office/powerpoint/2010/main" val="154401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Note: Venturing, Sea Scouts and Lone Scouts positions also qualify.  See Scout Handbook for a list of those positions</a:t>
            </a:r>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8</a:t>
            </a:fld>
            <a:endParaRPr lang="en-US" altLang="en-US" sz="1300" dirty="0"/>
          </a:p>
        </p:txBody>
      </p:sp>
    </p:spTree>
    <p:extLst>
      <p:ext uri="{BB962C8B-B14F-4D97-AF65-F5344CB8AC3E}">
        <p14:creationId xmlns:p14="http://schemas.microsoft.com/office/powerpoint/2010/main" val="372566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FA0FF2-5BD0-45D7-B78A-93722D6EB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D999A3-DA0F-4344-81F8-28C973C4D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547B2E1B-EA1B-4513-B5DB-B3A7BF3C0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1363" indent="-284163">
              <a:defRPr sz="2400">
                <a:solidFill>
                  <a:schemeClr val="tx1"/>
                </a:solidFill>
                <a:latin typeface="Calibri" panose="020F0502020204030204" pitchFamily="34" charset="0"/>
                <a:ea typeface="MS PGothic" panose="020B0600070205080204" pitchFamily="34" charset="-128"/>
              </a:defRPr>
            </a:lvl2pPr>
            <a:lvl3pPr marL="1141413" indent="-227013">
              <a:defRPr sz="2400">
                <a:solidFill>
                  <a:schemeClr val="tx1"/>
                </a:solidFill>
                <a:latin typeface="Calibri" panose="020F0502020204030204" pitchFamily="34" charset="0"/>
                <a:ea typeface="MS PGothic" panose="020B0600070205080204" pitchFamily="34" charset="-128"/>
              </a:defRPr>
            </a:lvl3pPr>
            <a:lvl4pPr marL="1597025" indent="-227013">
              <a:defRPr sz="2400">
                <a:solidFill>
                  <a:schemeClr val="tx1"/>
                </a:solidFill>
                <a:latin typeface="Calibri" panose="020F0502020204030204" pitchFamily="34" charset="0"/>
                <a:ea typeface="MS PGothic" panose="020B0600070205080204" pitchFamily="34" charset="-128"/>
              </a:defRPr>
            </a:lvl4pPr>
            <a:lvl5pPr marL="2054225" indent="-227013">
              <a:defRPr sz="2400">
                <a:solidFill>
                  <a:schemeClr val="tx1"/>
                </a:solidFill>
                <a:latin typeface="Calibri" panose="020F050202020403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99A76D5-0B7A-4601-9335-86B395153365}" type="slidenum">
              <a:rPr lang="en-US" altLang="en-US" sz="1300" smtClean="0"/>
              <a:pPr/>
              <a:t>9</a:t>
            </a:fld>
            <a:endParaRPr lang="en-US" altLang="en-US" sz="1300" dirty="0"/>
          </a:p>
        </p:txBody>
      </p:sp>
    </p:spTree>
    <p:extLst>
      <p:ext uri="{BB962C8B-B14F-4D97-AF65-F5344CB8AC3E}">
        <p14:creationId xmlns:p14="http://schemas.microsoft.com/office/powerpoint/2010/main" val="63523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4760868A-5BCB-4946-B2E9-94A1496C4A99}"/>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C8000262-9A32-4E24-8285-90FD60B8C48E}"/>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a typeface="ＭＳ Ｐゴシック" pitchFamily="16" charset="-128"/>
              </a:endParaRPr>
            </a:p>
          </p:txBody>
        </p:sp>
        <p:sp>
          <p:nvSpPr>
            <p:cNvPr id="4" name="Rectangle 3">
              <a:extLst>
                <a:ext uri="{FF2B5EF4-FFF2-40B4-BE49-F238E27FC236}">
                  <a16:creationId xmlns:a16="http://schemas.microsoft.com/office/drawing/2014/main" id="{520E3E81-7ACD-4C8A-89F6-9BC6F1DF35D4}"/>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FFFFFF"/>
                </a:solidFill>
                <a:ea typeface="ＭＳ Ｐゴシック" pitchFamily="16" charset="-128"/>
              </a:endParaRPr>
            </a:p>
          </p:txBody>
        </p:sp>
        <p:pic>
          <p:nvPicPr>
            <p:cNvPr id="5" name="Picture 10">
              <a:extLst>
                <a:ext uri="{FF2B5EF4-FFF2-40B4-BE49-F238E27FC236}">
                  <a16:creationId xmlns:a16="http://schemas.microsoft.com/office/drawing/2014/main" id="{6D7A5342-B57A-4460-BB9E-4B19412260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3298F2F7-ADA1-4768-9C2C-E3B71BD50972}"/>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2" t="1082" r="433" b="2412"/>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AF2BAEFA-FD51-498E-B5AA-8F4EA842CE5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E3F6A074-E30F-4E17-9F2E-52404B01EFD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6CCF1BA-2258-4B5C-A529-4B4C8BA35D12}"/>
                </a:ext>
              </a:extLst>
            </p:cNvPr>
            <p:cNvSpPr txBox="1">
              <a:spLocks noChangeArrowheads="1"/>
            </p:cNvSpPr>
            <p:nvPr userDrawn="1"/>
          </p:nvSpPr>
          <p:spPr bwMode="auto">
            <a:xfrm>
              <a:off x="1379969" y="3454453"/>
              <a:ext cx="4960662" cy="585844"/>
            </a:xfrm>
            <a:prstGeom prst="rect">
              <a:avLst/>
            </a:prstGeom>
            <a:noFill/>
            <a:ln>
              <a:noFill/>
            </a:ln>
          </p:spPr>
          <p:txBody>
            <a:bodyPr>
              <a:spAutoFit/>
            </a:bodyPr>
            <a:lstStyle>
              <a:lvl1pPr>
                <a:defRPr sz="2400">
                  <a:solidFill>
                    <a:schemeClr val="tx1"/>
                  </a:solidFill>
                  <a:latin typeface="Calibri" pitchFamily="16" charset="0"/>
                  <a:ea typeface="ＭＳ Ｐゴシック" pitchFamily="16" charset="-128"/>
                </a:defRPr>
              </a:lvl1pPr>
              <a:lvl2pPr marL="37931725" indent="-37474525">
                <a:defRPr sz="2400">
                  <a:solidFill>
                    <a:schemeClr val="tx1"/>
                  </a:solidFill>
                  <a:latin typeface="Calibri" pitchFamily="16" charset="0"/>
                  <a:ea typeface="ＭＳ Ｐゴシック" pitchFamily="16" charset="-128"/>
                </a:defRPr>
              </a:lvl2pPr>
              <a:lvl3pPr>
                <a:defRPr sz="2400">
                  <a:solidFill>
                    <a:schemeClr val="tx1"/>
                  </a:solidFill>
                  <a:latin typeface="Calibri" pitchFamily="16" charset="0"/>
                  <a:ea typeface="ＭＳ Ｐゴシック" pitchFamily="16" charset="-128"/>
                </a:defRPr>
              </a:lvl3pPr>
              <a:lvl4pPr>
                <a:defRPr sz="2400">
                  <a:solidFill>
                    <a:schemeClr val="tx1"/>
                  </a:solidFill>
                  <a:latin typeface="Calibri" pitchFamily="16" charset="0"/>
                  <a:ea typeface="ＭＳ Ｐゴシック" pitchFamily="16" charset="-128"/>
                </a:defRPr>
              </a:lvl4pPr>
              <a:lvl5pPr>
                <a:defRPr sz="2400">
                  <a:solidFill>
                    <a:schemeClr val="tx1"/>
                  </a:solidFill>
                  <a:latin typeface="Calibri" pitchFamily="16" charset="0"/>
                  <a:ea typeface="ＭＳ Ｐゴシック" pitchFamily="16" charset="-128"/>
                </a:defRPr>
              </a:lvl5pPr>
              <a:lvl6pPr marL="457200" fontAlgn="base">
                <a:spcBef>
                  <a:spcPct val="0"/>
                </a:spcBef>
                <a:spcAft>
                  <a:spcPct val="0"/>
                </a:spcAft>
                <a:defRPr sz="2400">
                  <a:solidFill>
                    <a:schemeClr val="tx1"/>
                  </a:solidFill>
                  <a:latin typeface="Calibri" pitchFamily="16" charset="0"/>
                  <a:ea typeface="ＭＳ Ｐゴシック" pitchFamily="16" charset="-128"/>
                </a:defRPr>
              </a:lvl6pPr>
              <a:lvl7pPr marL="914400" fontAlgn="base">
                <a:spcBef>
                  <a:spcPct val="0"/>
                </a:spcBef>
                <a:spcAft>
                  <a:spcPct val="0"/>
                </a:spcAft>
                <a:defRPr sz="2400">
                  <a:solidFill>
                    <a:schemeClr val="tx1"/>
                  </a:solidFill>
                  <a:latin typeface="Calibri" pitchFamily="16" charset="0"/>
                  <a:ea typeface="ＭＳ Ｐゴシック" pitchFamily="16" charset="-128"/>
                </a:defRPr>
              </a:lvl7pPr>
              <a:lvl8pPr marL="1371600" fontAlgn="base">
                <a:spcBef>
                  <a:spcPct val="0"/>
                </a:spcBef>
                <a:spcAft>
                  <a:spcPct val="0"/>
                </a:spcAft>
                <a:defRPr sz="2400">
                  <a:solidFill>
                    <a:schemeClr val="tx1"/>
                  </a:solidFill>
                  <a:latin typeface="Calibri" pitchFamily="16" charset="0"/>
                  <a:ea typeface="ＭＳ Ｐゴシック" pitchFamily="16" charset="-128"/>
                </a:defRPr>
              </a:lvl8pPr>
              <a:lvl9pPr marL="1828800" fontAlgn="base">
                <a:spcBef>
                  <a:spcPct val="0"/>
                </a:spcBef>
                <a:spcAft>
                  <a:spcPct val="0"/>
                </a:spcAft>
                <a:defRPr sz="2400">
                  <a:solidFill>
                    <a:schemeClr val="tx1"/>
                  </a:solidFill>
                  <a:latin typeface="Calibri" pitchFamily="16" charset="0"/>
                  <a:ea typeface="ＭＳ Ｐゴシック" pitchFamily="16" charset="-128"/>
                </a:defRPr>
              </a:lvl9pPr>
            </a:lstStyle>
            <a:p>
              <a:pPr eaLnBrk="1" hangingPunct="1">
                <a:defRPr/>
              </a:pPr>
              <a:r>
                <a:rPr lang="en-US" sz="3200" b="1" dirty="0">
                  <a:solidFill>
                    <a:schemeClr val="bg1"/>
                  </a:solidFill>
                </a:rPr>
                <a:t>Advancement Education</a:t>
              </a:r>
            </a:p>
          </p:txBody>
        </p:sp>
        <p:sp>
          <p:nvSpPr>
            <p:cNvPr id="10" name="TextBox 9">
              <a:extLst>
                <a:ext uri="{FF2B5EF4-FFF2-40B4-BE49-F238E27FC236}">
                  <a16:creationId xmlns:a16="http://schemas.microsoft.com/office/drawing/2014/main" id="{161B7E04-9508-42A1-AF82-46E52C5393DE}"/>
                </a:ext>
              </a:extLst>
            </p:cNvPr>
            <p:cNvSpPr txBox="1">
              <a:spLocks noChangeArrowheads="1"/>
            </p:cNvSpPr>
            <p:nvPr userDrawn="1"/>
          </p:nvSpPr>
          <p:spPr bwMode="auto">
            <a:xfrm>
              <a:off x="1372031" y="4153020"/>
              <a:ext cx="992133" cy="522338"/>
            </a:xfrm>
            <a:prstGeom prst="rect">
              <a:avLst/>
            </a:prstGeom>
            <a:noFill/>
            <a:ln>
              <a:noFill/>
            </a:ln>
          </p:spPr>
          <p:txBody>
            <a:bodyPr>
              <a:spAutoFit/>
            </a:bodyPr>
            <a:lstStyle>
              <a:lvl1pPr>
                <a:defRPr sz="2400">
                  <a:solidFill>
                    <a:schemeClr val="tx1"/>
                  </a:solidFill>
                  <a:latin typeface="Calibri" pitchFamily="16" charset="0"/>
                  <a:ea typeface="ＭＳ Ｐゴシック" pitchFamily="16" charset="-128"/>
                </a:defRPr>
              </a:lvl1pPr>
              <a:lvl2pPr marL="37931725" indent="-37474525">
                <a:defRPr sz="2400">
                  <a:solidFill>
                    <a:schemeClr val="tx1"/>
                  </a:solidFill>
                  <a:latin typeface="Calibri" pitchFamily="16" charset="0"/>
                  <a:ea typeface="ＭＳ Ｐゴシック" pitchFamily="16" charset="-128"/>
                </a:defRPr>
              </a:lvl2pPr>
              <a:lvl3pPr>
                <a:defRPr sz="2400">
                  <a:solidFill>
                    <a:schemeClr val="tx1"/>
                  </a:solidFill>
                  <a:latin typeface="Calibri" pitchFamily="16" charset="0"/>
                  <a:ea typeface="ＭＳ Ｐゴシック" pitchFamily="16" charset="-128"/>
                </a:defRPr>
              </a:lvl3pPr>
              <a:lvl4pPr>
                <a:defRPr sz="2400">
                  <a:solidFill>
                    <a:schemeClr val="tx1"/>
                  </a:solidFill>
                  <a:latin typeface="Calibri" pitchFamily="16" charset="0"/>
                  <a:ea typeface="ＭＳ Ｐゴシック" pitchFamily="16" charset="-128"/>
                </a:defRPr>
              </a:lvl4pPr>
              <a:lvl5pPr>
                <a:defRPr sz="2400">
                  <a:solidFill>
                    <a:schemeClr val="tx1"/>
                  </a:solidFill>
                  <a:latin typeface="Calibri" pitchFamily="16" charset="0"/>
                  <a:ea typeface="ＭＳ Ｐゴシック" pitchFamily="16" charset="-128"/>
                </a:defRPr>
              </a:lvl5pPr>
              <a:lvl6pPr marL="457200" fontAlgn="base">
                <a:spcBef>
                  <a:spcPct val="0"/>
                </a:spcBef>
                <a:spcAft>
                  <a:spcPct val="0"/>
                </a:spcAft>
                <a:defRPr sz="2400">
                  <a:solidFill>
                    <a:schemeClr val="tx1"/>
                  </a:solidFill>
                  <a:latin typeface="Calibri" pitchFamily="16" charset="0"/>
                  <a:ea typeface="ＭＳ Ｐゴシック" pitchFamily="16" charset="-128"/>
                </a:defRPr>
              </a:lvl6pPr>
              <a:lvl7pPr marL="914400" fontAlgn="base">
                <a:spcBef>
                  <a:spcPct val="0"/>
                </a:spcBef>
                <a:spcAft>
                  <a:spcPct val="0"/>
                </a:spcAft>
                <a:defRPr sz="2400">
                  <a:solidFill>
                    <a:schemeClr val="tx1"/>
                  </a:solidFill>
                  <a:latin typeface="Calibri" pitchFamily="16" charset="0"/>
                  <a:ea typeface="ＭＳ Ｐゴシック" pitchFamily="16" charset="-128"/>
                </a:defRPr>
              </a:lvl7pPr>
              <a:lvl8pPr marL="1371600" fontAlgn="base">
                <a:spcBef>
                  <a:spcPct val="0"/>
                </a:spcBef>
                <a:spcAft>
                  <a:spcPct val="0"/>
                </a:spcAft>
                <a:defRPr sz="2400">
                  <a:solidFill>
                    <a:schemeClr val="tx1"/>
                  </a:solidFill>
                  <a:latin typeface="Calibri" pitchFamily="16" charset="0"/>
                  <a:ea typeface="ＭＳ Ｐゴシック" pitchFamily="16" charset="-128"/>
                </a:defRPr>
              </a:lvl8pPr>
              <a:lvl9pPr marL="1828800" fontAlgn="base">
                <a:spcBef>
                  <a:spcPct val="0"/>
                </a:spcBef>
                <a:spcAft>
                  <a:spcPct val="0"/>
                </a:spcAft>
                <a:defRPr sz="2400">
                  <a:solidFill>
                    <a:schemeClr val="tx1"/>
                  </a:solidFill>
                  <a:latin typeface="Calibri" pitchFamily="16" charset="0"/>
                  <a:ea typeface="ＭＳ Ｐゴシック" pitchFamily="16" charset="-128"/>
                </a:defRPr>
              </a:lvl9pPr>
            </a:lstStyle>
            <a:p>
              <a:pPr eaLnBrk="1" hangingPunct="1">
                <a:defRPr/>
              </a:pPr>
              <a:r>
                <a:rPr lang="en-US" sz="2800" b="1" dirty="0">
                  <a:solidFill>
                    <a:schemeClr val="bg1"/>
                  </a:solidFill>
                </a:rPr>
                <a:t>BSA</a:t>
              </a:r>
            </a:p>
          </p:txBody>
        </p:sp>
      </p:grpSp>
    </p:spTree>
    <p:extLst>
      <p:ext uri="{BB962C8B-B14F-4D97-AF65-F5344CB8AC3E}">
        <p14:creationId xmlns:p14="http://schemas.microsoft.com/office/powerpoint/2010/main" val="40057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74ED52-8EAF-4D55-9B35-74C5C02870A1}"/>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7D3E44A3-0169-4DB3-B798-D0BD24793709}"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6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9036B3-A0CF-4CFF-B4EE-2A4ADBE1177A}"/>
              </a:ext>
            </a:extLst>
          </p:cNvPr>
          <p:cNvSpPr txBox="1">
            <a:spLocks noChangeArrowheads="1"/>
          </p:cNvSpPr>
          <p:nvPr userDrawn="1"/>
        </p:nvSpPr>
        <p:spPr bwMode="auto">
          <a:xfrm>
            <a:off x="8555038" y="6396038"/>
            <a:ext cx="588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B764C002-C7E8-4B8F-923A-BDF3561F3995}" type="slidenum">
              <a:rPr lang="en-US" altLang="en-US" b="1" smtClean="0">
                <a:solidFill>
                  <a:schemeClr val="bg1"/>
                </a:solidFill>
              </a:rPr>
              <a:pPr>
                <a:defRPr/>
              </a:pPr>
              <a:t>‹#›</a:t>
            </a:fld>
            <a:endParaRPr lang="en-US" altLang="en-US" b="1" dirty="0">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17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CC1489-015F-4E29-95D6-0B2F6DB12BD3}"/>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1848A99F-166E-4D70-AF42-0844F3F459DA}"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73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6E22D4-1483-4A6D-88E6-7B4C577F5D2D}"/>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ABD71910-F902-4DFF-B63C-F7B3C9BC11F3}"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450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405D98-3C92-4B22-A1F3-6F8682D436FC}"/>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23554774-ACEC-4C12-8E2B-B8D3AA1C8036}"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89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2CAF9B-C243-44D5-ADE1-7DE93F232A5F}"/>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46C0606A-CDFB-4F55-9D90-29EAE3F86417}"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97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E4FB3-CBEA-4D1B-A666-8E5A4DB82D18}"/>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5A14A7FE-3A4D-4E95-97C3-738AE8750ECB}"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23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22AA6E-A79C-4A8B-BB5D-EBE7CCA6B12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75DDB396-9187-40A9-B252-028CEA6AE5B5}" type="slidenum">
              <a:rPr lang="en-US" altLang="en-US" sz="2000" b="1" smtClean="0">
                <a:solidFill>
                  <a:schemeClr val="bg1"/>
                </a:solidFill>
              </a:rPr>
              <a:pPr>
                <a:defRPr/>
              </a:pPr>
              <a:t>‹#›</a:t>
            </a:fld>
            <a:endParaRPr lang="en-US" altLang="en-US" sz="2000" b="1" dirty="0">
              <a:solidFill>
                <a:schemeClr val="bg1"/>
              </a:solidFill>
            </a:endParaRPr>
          </a:p>
        </p:txBody>
      </p:sp>
    </p:spTree>
    <p:extLst>
      <p:ext uri="{BB962C8B-B14F-4D97-AF65-F5344CB8AC3E}">
        <p14:creationId xmlns:p14="http://schemas.microsoft.com/office/powerpoint/2010/main" val="197362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714D5D-E7F5-4CD0-8B9B-DC2E61907ADD}"/>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F885AAB7-AE48-4195-910F-BC4E9269017C}"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69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7D1F3-0BDF-4528-AF0B-AAEDEFBA79F6}"/>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fld id="{55F8B497-CD87-4793-9EB3-463990195DC3}" type="slidenum">
              <a:rPr lang="en-US" altLang="en-US" sz="2000" b="1" smtClean="0">
                <a:solidFill>
                  <a:schemeClr val="bg1"/>
                </a:solidFill>
              </a:rPr>
              <a:pPr>
                <a:defRPr/>
              </a:pPr>
              <a:t>‹#›</a:t>
            </a:fld>
            <a:endParaRPr lang="en-US" altLang="en-US" sz="2000" b="1" dirty="0">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313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7CF4AE-4B1F-417F-8129-8FDF6523C6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8C9EF3-E009-4023-AE8A-405DFAA497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A78B19FC-3C81-4C80-A986-484549E48886}"/>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E03C7288-0B64-4101-8C39-15B10E742EF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5653417A-B61E-4B8A-B058-0ED2D3A05491}"/>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809D1E2A-6458-41F4-9840-6B475E710AB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anose="020B0600070205080204" pitchFamily="34" charset="-128"/>
          <a:cs typeface="ＭＳ Ｐゴシック" charset="-128"/>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anose="020B0600070205080204" pitchFamily="34" charset="-128"/>
          <a:cs typeface="ＭＳ Ｐゴシック"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talaricodave@aol.com" TargetMode="External"/><Relationship Id="rId5" Type="http://schemas.openxmlformats.org/officeDocument/2006/relationships/hyperlink" Target="mailto:smcintyre436@gmail.com" TargetMode="External"/><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1D7DA4C-214C-48CD-A1DE-2DF0AD2C4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620" y="249936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Eagle Scout Rank Requirements</a:t>
            </a:r>
            <a:endParaRPr lang="en-GB" dirty="0"/>
          </a:p>
        </p:txBody>
      </p:sp>
      <p:sp>
        <p:nvSpPr>
          <p:cNvPr id="3" name="Content Placeholder 2"/>
          <p:cNvSpPr>
            <a:spLocks noGrp="1"/>
          </p:cNvSpPr>
          <p:nvPr>
            <p:ph idx="1"/>
          </p:nvPr>
        </p:nvSpPr>
        <p:spPr/>
        <p:txBody>
          <a:bodyPr/>
          <a:lstStyle/>
          <a:p>
            <a:pPr marL="514350" indent="-514350">
              <a:buFont typeface="+mj-lt"/>
              <a:buAutoNum type="arabicPeriod" startAt="5"/>
            </a:pPr>
            <a:r>
              <a:rPr lang="en-US" sz="2800" dirty="0"/>
              <a:t>(Continued)</a:t>
            </a:r>
          </a:p>
          <a:p>
            <a:pPr marL="400050" lvl="1" indent="0">
              <a:buNone/>
            </a:pPr>
            <a:r>
              <a:rPr lang="en-US" sz="2400" dirty="0"/>
              <a:t>Before you start, the project proposal must be approved by:</a:t>
            </a:r>
          </a:p>
          <a:p>
            <a:pPr marL="799200" lvl="2" indent="-342000">
              <a:spcBef>
                <a:spcPts val="576"/>
              </a:spcBef>
              <a:buBlip>
                <a:blip r:embed="rId3"/>
              </a:buBlip>
            </a:pPr>
            <a:r>
              <a:rPr lang="en-US" dirty="0"/>
              <a:t>the organization benefiting from the effort,</a:t>
            </a:r>
          </a:p>
          <a:p>
            <a:pPr marL="799200" lvl="2" indent="-342000">
              <a:spcBef>
                <a:spcPts val="576"/>
              </a:spcBef>
              <a:buBlip>
                <a:blip r:embed="rId3"/>
              </a:buBlip>
            </a:pPr>
            <a:r>
              <a:rPr lang="en-US" dirty="0"/>
              <a:t>your Scoutmaster,</a:t>
            </a:r>
          </a:p>
          <a:p>
            <a:pPr marL="799200" lvl="2" indent="-342000">
              <a:spcBef>
                <a:spcPts val="576"/>
              </a:spcBef>
              <a:buBlip>
                <a:blip r:embed="rId3"/>
              </a:buBlip>
            </a:pPr>
            <a:r>
              <a:rPr lang="en-US" dirty="0"/>
              <a:t>your troop committee, and</a:t>
            </a:r>
          </a:p>
          <a:p>
            <a:pPr marL="799200" lvl="2" indent="-342000">
              <a:spcBef>
                <a:spcPts val="576"/>
              </a:spcBef>
              <a:buBlip>
                <a:blip r:embed="rId3"/>
              </a:buBlip>
            </a:pPr>
            <a:r>
              <a:rPr lang="en-US" dirty="0"/>
              <a:t>the council or district.</a:t>
            </a:r>
          </a:p>
          <a:p>
            <a:pPr marL="0" indent="0">
              <a:buNone/>
            </a:pPr>
            <a:r>
              <a:rPr lang="en-US" sz="2400" b="1" i="1" dirty="0"/>
              <a:t>You must use the Eagle Scout Service Project Workbook, BSA publication No. 512-927, in meeting this requirement.</a:t>
            </a:r>
          </a:p>
          <a:p>
            <a:endParaRPr lang="en-GB" dirty="0"/>
          </a:p>
        </p:txBody>
      </p:sp>
    </p:spTree>
    <p:extLst>
      <p:ext uri="{BB962C8B-B14F-4D97-AF65-F5344CB8AC3E}">
        <p14:creationId xmlns:p14="http://schemas.microsoft.com/office/powerpoint/2010/main" val="23394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Font typeface="+mj-lt"/>
              <a:buAutoNum type="arabicPeriod" startAt="6"/>
            </a:pPr>
            <a:r>
              <a:rPr lang="en-US" sz="2800" dirty="0"/>
              <a:t>While a Life Scout, participate in a Scoutmaster conference.</a:t>
            </a:r>
          </a:p>
          <a:p>
            <a:pPr marL="799200" lvl="2" indent="-342000">
              <a:spcBef>
                <a:spcPts val="576"/>
              </a:spcBef>
              <a:buBlip>
                <a:blip r:embed="rId3"/>
              </a:buBlip>
            </a:pPr>
            <a:r>
              <a:rPr lang="en-US" dirty="0"/>
              <a:t>Though many Scoutmasters like to use this as a sort of final capstone, there is no requirement that this be the last thing done before the Board of Review.</a:t>
            </a:r>
          </a:p>
          <a:p>
            <a:pPr marL="799200" lvl="2" indent="-342000">
              <a:spcBef>
                <a:spcPts val="576"/>
              </a:spcBef>
              <a:buBlip>
                <a:blip r:embed="rId3"/>
              </a:buBlip>
            </a:pPr>
            <a:r>
              <a:rPr lang="en-US" dirty="0"/>
              <a:t>It is also possible to have several conferences, especially if you had several years between earning Life and Eagle.  You may choose any of them for this requirement.</a:t>
            </a:r>
          </a:p>
          <a:p>
            <a:pPr marL="799200" lvl="2" indent="-342000">
              <a:spcBef>
                <a:spcPts val="576"/>
              </a:spcBef>
              <a:buBlip>
                <a:blip r:embed="rId3"/>
              </a:buBlip>
            </a:pPr>
            <a:r>
              <a:rPr lang="en-US" dirty="0"/>
              <a:t>In any case, you must complete this and all previous requirements before your 18</a:t>
            </a:r>
            <a:r>
              <a:rPr lang="en-US" baseline="30000" dirty="0"/>
              <a:t>th</a:t>
            </a:r>
            <a:r>
              <a:rPr lang="en-US" dirty="0"/>
              <a:t> birthday.</a:t>
            </a:r>
          </a:p>
        </p:txBody>
      </p:sp>
    </p:spTree>
    <p:extLst>
      <p:ext uri="{BB962C8B-B14F-4D97-AF65-F5344CB8AC3E}">
        <p14:creationId xmlns:p14="http://schemas.microsoft.com/office/powerpoint/2010/main" val="331166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Font typeface="+mj-lt"/>
              <a:buAutoNum type="arabicPeriod" startAt="7"/>
            </a:pPr>
            <a:r>
              <a:rPr lang="en-US" sz="2800" dirty="0"/>
              <a:t>Successfully complete your board of review for the Eagle Scout rank.</a:t>
            </a:r>
          </a:p>
          <a:p>
            <a:pPr marL="799200" lvl="2" indent="-342000">
              <a:spcBef>
                <a:spcPts val="576"/>
              </a:spcBef>
              <a:buBlip>
                <a:blip r:embed="rId3"/>
              </a:buBlip>
            </a:pPr>
            <a:r>
              <a:rPr lang="en-US" dirty="0"/>
              <a:t>This may be done up to 24 months after age 18.</a:t>
            </a:r>
          </a:p>
          <a:p>
            <a:pPr marL="0" indent="0">
              <a:buNone/>
            </a:pPr>
            <a:endParaRPr lang="en-US" sz="1600" dirty="0"/>
          </a:p>
          <a:p>
            <a:pPr marL="0" indent="0">
              <a:buNone/>
            </a:pPr>
            <a:r>
              <a:rPr lang="en-US" sz="2000" dirty="0"/>
              <a:t>The board will be composed as follows:</a:t>
            </a:r>
          </a:p>
          <a:p>
            <a:pPr marL="0" indent="0">
              <a:buNone/>
            </a:pPr>
            <a:r>
              <a:rPr lang="en-US" sz="2000" dirty="0"/>
              <a:t>There shall be no fewer than three and no more than six members, all at least 21 years old.  They need not be on an advancement committee or registered with the BSA, but must </a:t>
            </a:r>
            <a:r>
              <a:rPr lang="en-US" sz="2000" i="1" dirty="0"/>
              <a:t>not</a:t>
            </a:r>
            <a:r>
              <a:rPr lang="en-US" sz="2000" dirty="0"/>
              <a:t> include or be selected by the Scout’s unit leaders or relatives.</a:t>
            </a:r>
          </a:p>
          <a:p>
            <a:pPr marL="0" indent="0">
              <a:buNone/>
            </a:pPr>
            <a:r>
              <a:rPr lang="en-US" sz="2000" dirty="0"/>
              <a:t>There must be at least one district representative—who is not affiliated with the unit—present.  The unit may request more than one.</a:t>
            </a:r>
          </a:p>
          <a:p>
            <a:pPr marL="0" indent="0">
              <a:buNone/>
            </a:pPr>
            <a:endParaRPr lang="en-US" sz="1600" dirty="0"/>
          </a:p>
          <a:p>
            <a:pPr>
              <a:spcBef>
                <a:spcPct val="0"/>
              </a:spcBef>
            </a:pPr>
            <a:r>
              <a:rPr lang="en-US" altLang="en-US" sz="1600" dirty="0">
                <a:ln w="0"/>
                <a:ea typeface="+mn-ea"/>
                <a:cs typeface="+mn-cs"/>
              </a:rPr>
              <a:t>Note:  24 months is a new, post-COVID change; the limit was formerly 3 months.</a:t>
            </a:r>
          </a:p>
          <a:p>
            <a:pPr marL="0" indent="0">
              <a:buNone/>
            </a:pPr>
            <a:endParaRPr lang="en-US" dirty="0"/>
          </a:p>
        </p:txBody>
      </p:sp>
    </p:spTree>
    <p:extLst>
      <p:ext uri="{BB962C8B-B14F-4D97-AF65-F5344CB8AC3E}">
        <p14:creationId xmlns:p14="http://schemas.microsoft.com/office/powerpoint/2010/main" val="1273820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par>
                                <p:cTn id="23" presetID="15" presetClass="emph" presetSubtype="0" nodeType="withEffect">
                                  <p:stCondLst>
                                    <p:cond delay="0"/>
                                  </p:stCondLst>
                                  <p:childTnLst>
                                    <p:set>
                                      <p:cBhvr override="childStyle">
                                        <p:cTn id="24" dur="indefinite"/>
                                        <p:tgtEl>
                                          <p:spTgt spid="1741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540A-4907-9326-4FB6-5098CB298334}"/>
              </a:ext>
            </a:extLst>
          </p:cNvPr>
          <p:cNvSpPr>
            <a:spLocks noGrp="1"/>
          </p:cNvSpPr>
          <p:nvPr>
            <p:ph type="title"/>
          </p:nvPr>
        </p:nvSpPr>
        <p:spPr/>
        <p:txBody>
          <a:bodyPr/>
          <a:lstStyle/>
          <a:p>
            <a:r>
              <a:rPr lang="en-US" dirty="0"/>
              <a:t>The 12 Steps from Life to Eagle</a:t>
            </a:r>
          </a:p>
        </p:txBody>
      </p:sp>
      <p:sp>
        <p:nvSpPr>
          <p:cNvPr id="3" name="Content Placeholder 2">
            <a:extLst>
              <a:ext uri="{FF2B5EF4-FFF2-40B4-BE49-F238E27FC236}">
                <a16:creationId xmlns:a16="http://schemas.microsoft.com/office/drawing/2014/main" id="{A6F2F59A-F56B-17C1-0ACD-2F024D625A4A}"/>
              </a:ext>
            </a:extLst>
          </p:cNvPr>
          <p:cNvSpPr>
            <a:spLocks noGrp="1"/>
          </p:cNvSpPr>
          <p:nvPr>
            <p:ph idx="1"/>
          </p:nvPr>
        </p:nvSpPr>
        <p:spPr/>
        <p:txBody>
          <a:bodyPr/>
          <a:lstStyle/>
          <a:p>
            <a:pPr marL="514350" indent="-514350">
              <a:buFont typeface="+mj-lt"/>
              <a:buAutoNum type="arabicPeriod"/>
            </a:pPr>
            <a:r>
              <a:rPr lang="en-US" sz="2800" dirty="0"/>
              <a:t>Complete all requirements</a:t>
            </a:r>
          </a:p>
          <a:p>
            <a:pPr marL="514350" indent="-514350">
              <a:buFont typeface="+mj-lt"/>
              <a:buAutoNum type="arabicPeriod"/>
            </a:pPr>
            <a:r>
              <a:rPr lang="en-US" sz="2800" dirty="0"/>
              <a:t>Select and gain approval for your Eagle Project Workbook with needed signatures</a:t>
            </a:r>
          </a:p>
          <a:p>
            <a:pPr marL="514350" indent="-514350">
              <a:buFont typeface="+mj-lt"/>
              <a:buAutoNum type="arabicPeriod"/>
            </a:pPr>
            <a:r>
              <a:rPr lang="en-US" sz="2800" dirty="0"/>
              <a:t>Complete Eagle Project and complete the Project Workbook with needed signatures</a:t>
            </a:r>
          </a:p>
          <a:p>
            <a:pPr marL="514350" indent="-514350">
              <a:buFont typeface="+mj-lt"/>
              <a:buAutoNum type="arabicPeriod"/>
            </a:pPr>
            <a:r>
              <a:rPr lang="en-US" sz="2800" dirty="0"/>
              <a:t>Complete the Eagle Rank application</a:t>
            </a:r>
          </a:p>
          <a:p>
            <a:pPr marL="514350" indent="-514350">
              <a:buFont typeface="+mj-lt"/>
              <a:buAutoNum type="arabicPeriod"/>
            </a:pPr>
            <a:r>
              <a:rPr lang="en-US" sz="2800" dirty="0"/>
              <a:t>Get the needed signatures on the application</a:t>
            </a:r>
          </a:p>
          <a:p>
            <a:pPr marL="514350" indent="-514350">
              <a:buFont typeface="+mj-lt"/>
              <a:buAutoNum type="arabicPeriod"/>
            </a:pPr>
            <a:r>
              <a:rPr lang="en-US" sz="2800" dirty="0"/>
              <a:t>Contact the References on your application</a:t>
            </a:r>
          </a:p>
        </p:txBody>
      </p:sp>
    </p:spTree>
    <p:extLst>
      <p:ext uri="{BB962C8B-B14F-4D97-AF65-F5344CB8AC3E}">
        <p14:creationId xmlns:p14="http://schemas.microsoft.com/office/powerpoint/2010/main" val="73722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669A-D8F7-284F-B29A-7544D901347D}"/>
              </a:ext>
            </a:extLst>
          </p:cNvPr>
          <p:cNvSpPr>
            <a:spLocks noGrp="1"/>
          </p:cNvSpPr>
          <p:nvPr>
            <p:ph type="title"/>
          </p:nvPr>
        </p:nvSpPr>
        <p:spPr/>
        <p:txBody>
          <a:bodyPr/>
          <a:lstStyle/>
          <a:p>
            <a:r>
              <a:rPr lang="en-US" dirty="0"/>
              <a:t>The 12 Steps from Life to Eagle</a:t>
            </a:r>
          </a:p>
        </p:txBody>
      </p:sp>
      <p:sp>
        <p:nvSpPr>
          <p:cNvPr id="3" name="Content Placeholder 2">
            <a:extLst>
              <a:ext uri="{FF2B5EF4-FFF2-40B4-BE49-F238E27FC236}">
                <a16:creationId xmlns:a16="http://schemas.microsoft.com/office/drawing/2014/main" id="{D4CDFD45-3938-7CA3-F53D-07EA6F5A72AF}"/>
              </a:ext>
            </a:extLst>
          </p:cNvPr>
          <p:cNvSpPr>
            <a:spLocks noGrp="1"/>
          </p:cNvSpPr>
          <p:nvPr>
            <p:ph idx="1"/>
          </p:nvPr>
        </p:nvSpPr>
        <p:spPr/>
        <p:txBody>
          <a:bodyPr/>
          <a:lstStyle/>
          <a:p>
            <a:pPr marL="514350" indent="-514350">
              <a:buFont typeface="+mj-lt"/>
              <a:buAutoNum type="arabicPeriod" startAt="7"/>
            </a:pPr>
            <a:r>
              <a:rPr lang="en-US" sz="2800" dirty="0"/>
              <a:t>Submit and forward the application to the Council Advancement Professional along with a copy of your Eagle Project Workbook</a:t>
            </a:r>
          </a:p>
          <a:p>
            <a:pPr marL="514350" indent="-514350">
              <a:buFont typeface="+mj-lt"/>
              <a:buAutoNum type="arabicPeriod" startAt="7"/>
            </a:pPr>
            <a:r>
              <a:rPr lang="en-US" sz="2800" dirty="0"/>
              <a:t>Schedule a date for the Eagle Board of Review once your Letters of Reference are received</a:t>
            </a:r>
          </a:p>
          <a:p>
            <a:pPr marL="514350" indent="-514350">
              <a:buFont typeface="+mj-lt"/>
              <a:buAutoNum type="arabicPeriod" startAt="7"/>
            </a:pPr>
            <a:r>
              <a:rPr lang="en-US" sz="2800" dirty="0"/>
              <a:t>Complete Eagle Board of Review</a:t>
            </a:r>
          </a:p>
          <a:p>
            <a:pPr marL="514350" indent="-514350">
              <a:buFont typeface="+mj-lt"/>
              <a:buAutoNum type="arabicPeriod" startAt="7"/>
            </a:pPr>
            <a:r>
              <a:rPr lang="en-US" sz="2800" dirty="0"/>
              <a:t>Submit signed Application to Council</a:t>
            </a:r>
          </a:p>
          <a:p>
            <a:pPr marL="514350" indent="-514350">
              <a:buFont typeface="+mj-lt"/>
              <a:buAutoNum type="arabicPeriod" startAt="7"/>
            </a:pPr>
            <a:r>
              <a:rPr lang="en-US" sz="2800" dirty="0"/>
              <a:t>Council Executive signs Application and forwards to National</a:t>
            </a:r>
          </a:p>
          <a:p>
            <a:pPr marL="514350" indent="-514350">
              <a:buFont typeface="+mj-lt"/>
              <a:buAutoNum type="arabicPeriod" startAt="7"/>
            </a:pPr>
            <a:r>
              <a:rPr lang="en-US" sz="2800" dirty="0"/>
              <a:t>Eagle Credentials arrive at the Local Council</a:t>
            </a:r>
          </a:p>
        </p:txBody>
      </p:sp>
    </p:spTree>
    <p:extLst>
      <p:ext uri="{BB962C8B-B14F-4D97-AF65-F5344CB8AC3E}">
        <p14:creationId xmlns:p14="http://schemas.microsoft.com/office/powerpoint/2010/main" val="103509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rossouts Picture"/>
          <p:cNvPicPr>
            <a:picLocks noChangeAspect="1"/>
          </p:cNvPicPr>
          <p:nvPr/>
        </p:nvPicPr>
        <p:blipFill rotWithShape="1">
          <a:blip r:embed="rId3">
            <a:extLst>
              <a:ext uri="{28A0092B-C50C-407E-A947-70E740481C1C}">
                <a14:useLocalDpi xmlns:a14="http://schemas.microsoft.com/office/drawing/2010/main" val="0"/>
              </a:ext>
            </a:extLst>
          </a:blip>
          <a:srcRect l="6238" r="31505"/>
          <a:stretch/>
        </p:blipFill>
        <p:spPr>
          <a:xfrm>
            <a:off x="5843058" y="3496200"/>
            <a:ext cx="2675467" cy="2629963"/>
          </a:xfrm>
          <a:prstGeom prst="rect">
            <a:avLst/>
          </a:prstGeom>
        </p:spPr>
      </p:pic>
      <p:pic>
        <p:nvPicPr>
          <p:cNvPr id="8" name="Version Picture"/>
          <p:cNvPicPr>
            <a:picLocks noGrp="1" noChangeAspect="1"/>
          </p:cNvPicPr>
          <p:nvPr>
            <p:ph sz="half" idx="2"/>
          </p:nvPr>
        </p:nvPicPr>
        <p:blipFill>
          <a:blip r:embed="rId4"/>
          <a:stretch>
            <a:fillRect/>
          </a:stretch>
        </p:blipFill>
        <p:spPr>
          <a:xfrm>
            <a:off x="5843058" y="1911450"/>
            <a:ext cx="2675467" cy="1249788"/>
          </a:xfrm>
          <a:prstGeom prst="rect">
            <a:avLst/>
          </a:prstGeom>
        </p:spPr>
      </p:pic>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Completing the Application</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sz="half" idx="1"/>
          </p:nvPr>
        </p:nvSpPr>
        <p:spPr>
          <a:xfrm>
            <a:off x="457199" y="1600200"/>
            <a:ext cx="5300133" cy="4525963"/>
          </a:xfrm>
        </p:spPr>
        <p:txBody>
          <a:bodyPr/>
          <a:lstStyle/>
          <a:p>
            <a:pPr marL="0" indent="0">
              <a:buNone/>
            </a:pPr>
            <a:r>
              <a:rPr lang="en-US" altLang="en-US" sz="2800" dirty="0"/>
              <a:t>Here are a few tips to make your application easy to process:</a:t>
            </a:r>
          </a:p>
          <a:p>
            <a:pPr marL="399150" lvl="1" indent="-342000">
              <a:spcBef>
                <a:spcPts val="576"/>
              </a:spcBef>
              <a:buSzPct val="100000"/>
              <a:buBlip>
                <a:blip r:embed="rId5"/>
              </a:buBlip>
            </a:pPr>
            <a:r>
              <a:rPr lang="en-US" altLang="en-US" dirty="0"/>
              <a:t>Be certain that you’re using the current version</a:t>
            </a:r>
          </a:p>
          <a:p>
            <a:pPr lvl="1">
              <a:buSzPct val="75000"/>
              <a:buFont typeface="Wingdings" panose="05000000000000000000" pitchFamily="2" charset="2"/>
              <a:buChar char="Ø"/>
            </a:pPr>
            <a:r>
              <a:rPr lang="en-US" altLang="en-US" sz="2000" dirty="0"/>
              <a:t>The version date is on the lower right corner</a:t>
            </a:r>
          </a:p>
          <a:p>
            <a:pPr marL="399150" lvl="1" indent="-342000">
              <a:spcBef>
                <a:spcPts val="576"/>
              </a:spcBef>
              <a:buSzPct val="100000"/>
              <a:buBlip>
                <a:blip r:embed="rId5"/>
              </a:buBlip>
            </a:pPr>
            <a:r>
              <a:rPr lang="en-US" altLang="en-US" dirty="0"/>
              <a:t>Cross out merit badges not earned</a:t>
            </a:r>
          </a:p>
          <a:p>
            <a:pPr lvl="1">
              <a:buSzPct val="75000"/>
              <a:buFont typeface="Wingdings" panose="05000000000000000000" pitchFamily="2" charset="2"/>
              <a:buChar char="Ø"/>
            </a:pPr>
            <a:r>
              <a:rPr lang="en-US" altLang="en-US" sz="2000" dirty="0"/>
              <a:t>This refers to the </a:t>
            </a:r>
            <a:r>
              <a:rPr lang="en-US" altLang="en-US" sz="2000" dirty="0">
                <a:solidFill>
                  <a:srgbClr val="800000"/>
                </a:solidFill>
              </a:rPr>
              <a:t>either</a:t>
            </a:r>
            <a:r>
              <a:rPr lang="en-US" altLang="en-US" sz="2000" dirty="0">
                <a:solidFill>
                  <a:srgbClr val="336600"/>
                </a:solidFill>
              </a:rPr>
              <a:t>/</a:t>
            </a:r>
            <a:r>
              <a:rPr lang="en-US" altLang="en-US" sz="2000" dirty="0">
                <a:solidFill>
                  <a:srgbClr val="000066"/>
                </a:solidFill>
              </a:rPr>
              <a:t>or</a:t>
            </a:r>
            <a:r>
              <a:rPr lang="en-US" altLang="en-US" sz="2000" dirty="0"/>
              <a:t> choices from requirement 3:  cross out the ones that you didn’t choose.</a:t>
            </a:r>
          </a:p>
          <a:p>
            <a:pPr lvl="1">
              <a:buSzPct val="75000"/>
              <a:buFont typeface="Wingdings" panose="05000000000000000000" pitchFamily="2" charset="2"/>
              <a:buChar char="Ø"/>
            </a:pPr>
            <a:r>
              <a:rPr lang="en-US" altLang="en-US" sz="2000" dirty="0"/>
              <a:t>On electronic applications, you can do this with the highlighter tool set to black</a:t>
            </a:r>
          </a:p>
        </p:txBody>
      </p:sp>
    </p:spTree>
    <p:extLst>
      <p:ext uri="{BB962C8B-B14F-4D97-AF65-F5344CB8AC3E}">
        <p14:creationId xmlns:p14="http://schemas.microsoft.com/office/powerpoint/2010/main" val="412928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0B5B-9B37-05EB-B2B0-14D9C3D02358}"/>
              </a:ext>
            </a:extLst>
          </p:cNvPr>
          <p:cNvSpPr>
            <a:spLocks noGrp="1"/>
          </p:cNvSpPr>
          <p:nvPr>
            <p:ph type="title"/>
          </p:nvPr>
        </p:nvSpPr>
        <p:spPr/>
        <p:txBody>
          <a:bodyPr/>
          <a:lstStyle/>
          <a:p>
            <a:r>
              <a:rPr lang="en-US" altLang="en-US" dirty="0"/>
              <a:t>Completing the Application</a:t>
            </a:r>
            <a:endParaRPr lang="en-US" dirty="0"/>
          </a:p>
        </p:txBody>
      </p:sp>
      <p:sp>
        <p:nvSpPr>
          <p:cNvPr id="3" name="Content Placeholder 2">
            <a:extLst>
              <a:ext uri="{FF2B5EF4-FFF2-40B4-BE49-F238E27FC236}">
                <a16:creationId xmlns:a16="http://schemas.microsoft.com/office/drawing/2014/main" id="{43C4BEA3-4523-D068-CE15-140CC658F1B5}"/>
              </a:ext>
            </a:extLst>
          </p:cNvPr>
          <p:cNvSpPr>
            <a:spLocks noGrp="1"/>
          </p:cNvSpPr>
          <p:nvPr>
            <p:ph idx="1"/>
          </p:nvPr>
        </p:nvSpPr>
        <p:spPr/>
        <p:txBody>
          <a:bodyPr/>
          <a:lstStyle/>
          <a:p>
            <a:pPr marL="57150" lvl="1" indent="0">
              <a:spcBef>
                <a:spcPts val="576"/>
              </a:spcBef>
              <a:buSzPct val="100000"/>
              <a:buNone/>
            </a:pPr>
            <a:r>
              <a:rPr lang="en-US" sz="2400" dirty="0"/>
              <a:t>(Continued)</a:t>
            </a:r>
          </a:p>
          <a:p>
            <a:pPr marL="399150" lvl="1" indent="-342000">
              <a:spcBef>
                <a:spcPts val="576"/>
              </a:spcBef>
              <a:buSzPct val="100000"/>
              <a:buBlip>
                <a:blip r:embed="rId2"/>
              </a:buBlip>
            </a:pPr>
            <a:r>
              <a:rPr lang="en-US" sz="2400" dirty="0"/>
              <a:t>Include all references</a:t>
            </a:r>
          </a:p>
          <a:p>
            <a:pPr lvl="1">
              <a:buSzPct val="75000"/>
              <a:buFont typeface="Wingdings" panose="05000000000000000000" pitchFamily="2" charset="2"/>
              <a:buChar char="Ø"/>
            </a:pPr>
            <a:r>
              <a:rPr lang="en-US" sz="2000" dirty="0"/>
              <a:t>You are </a:t>
            </a:r>
            <a:r>
              <a:rPr lang="en-US" sz="2000" i="1" dirty="0"/>
              <a:t>required</a:t>
            </a:r>
            <a:r>
              <a:rPr lang="en-US" sz="2000" dirty="0"/>
              <a:t> to provide information for all six references (five if you are not employed)</a:t>
            </a:r>
          </a:p>
          <a:p>
            <a:pPr lvl="1">
              <a:buSzPct val="75000"/>
              <a:buFont typeface="Wingdings" panose="05000000000000000000" pitchFamily="2" charset="2"/>
              <a:buChar char="Ø"/>
            </a:pPr>
            <a:r>
              <a:rPr lang="en-US" sz="2000" dirty="0"/>
              <a:t>If you have no specific religious institution or association, then your parent provides this reference</a:t>
            </a:r>
          </a:p>
          <a:p>
            <a:pPr lvl="1">
              <a:buSzPct val="75000"/>
              <a:buFont typeface="Wingdings" panose="05000000000000000000" pitchFamily="2" charset="2"/>
              <a:buChar char="Ø"/>
            </a:pPr>
            <a:r>
              <a:rPr lang="en-US" sz="2000" dirty="0"/>
              <a:t>The last two references are free for you to choose:  there are no restrictions and </a:t>
            </a:r>
            <a:r>
              <a:rPr lang="en-US" sz="2000" i="1" dirty="0"/>
              <a:t>anyone</a:t>
            </a:r>
            <a:r>
              <a:rPr lang="en-US" sz="2000" dirty="0"/>
              <a:t> may serve as this reference, including a sibling or other relative, a friend at school, a Scout leader, a family friend, a neighbor, or even a boyfriend/girlfriend</a:t>
            </a:r>
          </a:p>
          <a:p>
            <a:pPr lvl="1">
              <a:buSzPct val="75000"/>
              <a:buFont typeface="Wingdings" panose="05000000000000000000" pitchFamily="2" charset="2"/>
              <a:buChar char="Ø"/>
            </a:pPr>
            <a:r>
              <a:rPr lang="en-US" sz="2000" dirty="0"/>
              <a:t>You may provide contact information, ask your references to serve as references, and give them the form to complete, but that is as far as your involvement goes</a:t>
            </a:r>
          </a:p>
        </p:txBody>
      </p:sp>
    </p:spTree>
    <p:extLst>
      <p:ext uri="{BB962C8B-B14F-4D97-AF65-F5344CB8AC3E}">
        <p14:creationId xmlns:p14="http://schemas.microsoft.com/office/powerpoint/2010/main" val="298837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0B5B-9B37-05EB-B2B0-14D9C3D02358}"/>
              </a:ext>
            </a:extLst>
          </p:cNvPr>
          <p:cNvSpPr>
            <a:spLocks noGrp="1"/>
          </p:cNvSpPr>
          <p:nvPr>
            <p:ph type="title"/>
          </p:nvPr>
        </p:nvSpPr>
        <p:spPr/>
        <p:txBody>
          <a:bodyPr/>
          <a:lstStyle/>
          <a:p>
            <a:r>
              <a:rPr lang="en-US" altLang="en-US" dirty="0"/>
              <a:t>Completing the Application</a:t>
            </a:r>
            <a:endParaRPr lang="en-US" dirty="0"/>
          </a:p>
        </p:txBody>
      </p:sp>
      <p:sp>
        <p:nvSpPr>
          <p:cNvPr id="3" name="Content Placeholder 2">
            <a:extLst>
              <a:ext uri="{FF2B5EF4-FFF2-40B4-BE49-F238E27FC236}">
                <a16:creationId xmlns:a16="http://schemas.microsoft.com/office/drawing/2014/main" id="{43C4BEA3-4523-D068-CE15-140CC658F1B5}"/>
              </a:ext>
            </a:extLst>
          </p:cNvPr>
          <p:cNvSpPr>
            <a:spLocks noGrp="1"/>
          </p:cNvSpPr>
          <p:nvPr>
            <p:ph idx="1"/>
          </p:nvPr>
        </p:nvSpPr>
        <p:spPr/>
        <p:txBody>
          <a:bodyPr/>
          <a:lstStyle/>
          <a:p>
            <a:pPr marL="57150" lvl="1" indent="0">
              <a:spcBef>
                <a:spcPts val="576"/>
              </a:spcBef>
              <a:buSzPct val="100000"/>
              <a:buNone/>
            </a:pPr>
            <a:r>
              <a:rPr lang="en-US" sz="2400" dirty="0"/>
              <a:t>(Continued)</a:t>
            </a:r>
          </a:p>
          <a:p>
            <a:pPr marL="399150" lvl="1" indent="-342000">
              <a:spcBef>
                <a:spcPts val="576"/>
              </a:spcBef>
              <a:buSzPct val="100000"/>
              <a:buBlip>
                <a:blip r:embed="rId2"/>
              </a:buBlip>
            </a:pPr>
            <a:r>
              <a:rPr lang="en-US" sz="2400" dirty="0"/>
              <a:t>Fill out everything completely</a:t>
            </a:r>
          </a:p>
          <a:p>
            <a:pPr lvl="1">
              <a:buSzPct val="75000"/>
              <a:buFont typeface="Wingdings" panose="05000000000000000000" pitchFamily="2" charset="2"/>
              <a:buChar char="Ø"/>
            </a:pPr>
            <a:r>
              <a:rPr lang="en-US" sz="2000" dirty="0"/>
              <a:t>Be sure that the time listed for your position of responsibility </a:t>
            </a:r>
            <a:r>
              <a:rPr lang="en-US" sz="2000" i="1" dirty="0"/>
              <a:t>only</a:t>
            </a:r>
            <a:r>
              <a:rPr lang="en-US" sz="2000" dirty="0"/>
              <a:t> includes time when you were a Life Scout; if you serve fixed terms for unit positions and the term began while you were a Star Scout, then your start date for this requirement is the date of your Life Scout Board of Review</a:t>
            </a:r>
          </a:p>
          <a:p>
            <a:pPr lvl="1">
              <a:buSzPct val="75000"/>
              <a:buFont typeface="Wingdings" panose="05000000000000000000" pitchFamily="2" charset="2"/>
              <a:buChar char="Ø"/>
            </a:pPr>
            <a:r>
              <a:rPr lang="en-US" sz="2000" dirty="0"/>
              <a:t>Don’t forget to include the Eagle Project hours:  this is the sum of total hours worked, which is your planning time plus worker time for every volunteer worker</a:t>
            </a:r>
          </a:p>
          <a:p>
            <a:pPr lvl="1">
              <a:buSzPct val="75000"/>
              <a:buFont typeface="Wingdings" panose="05000000000000000000" pitchFamily="2" charset="2"/>
              <a:buChar char="Ø"/>
            </a:pPr>
            <a:r>
              <a:rPr lang="en-US" sz="2000" dirty="0"/>
              <a:t>Don’t forget to </a:t>
            </a:r>
            <a:r>
              <a:rPr lang="en-US" sz="2000" i="1" dirty="0"/>
              <a:t>sign</a:t>
            </a:r>
            <a:r>
              <a:rPr lang="en-US" sz="2000" dirty="0"/>
              <a:t> it!</a:t>
            </a:r>
          </a:p>
          <a:p>
            <a:pPr marL="399150" lvl="1" indent="-342000">
              <a:spcBef>
                <a:spcPts val="576"/>
              </a:spcBef>
              <a:buSzPct val="100000"/>
              <a:buBlip>
                <a:blip r:embed="rId2"/>
              </a:buBlip>
            </a:pPr>
            <a:r>
              <a:rPr lang="en-US" sz="2400" dirty="0"/>
              <a:t>Remember that the deadline is to complete the </a:t>
            </a:r>
            <a:r>
              <a:rPr lang="en-US" sz="2400" i="1" dirty="0"/>
              <a:t>rank requirements</a:t>
            </a:r>
            <a:r>
              <a:rPr lang="en-US" sz="2400" dirty="0"/>
              <a:t> by age 18; you may submit the application after</a:t>
            </a:r>
          </a:p>
        </p:txBody>
      </p:sp>
    </p:spTree>
    <p:extLst>
      <p:ext uri="{BB962C8B-B14F-4D97-AF65-F5344CB8AC3E}">
        <p14:creationId xmlns:p14="http://schemas.microsoft.com/office/powerpoint/2010/main" val="28168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0B5B-9B37-05EB-B2B0-14D9C3D02358}"/>
              </a:ext>
            </a:extLst>
          </p:cNvPr>
          <p:cNvSpPr>
            <a:spLocks noGrp="1"/>
          </p:cNvSpPr>
          <p:nvPr>
            <p:ph type="title"/>
          </p:nvPr>
        </p:nvSpPr>
        <p:spPr/>
        <p:txBody>
          <a:bodyPr/>
          <a:lstStyle/>
          <a:p>
            <a:r>
              <a:rPr lang="en-US" b="1" dirty="0"/>
              <a:t>Eagle Scout Board of Review</a:t>
            </a:r>
            <a:endParaRPr lang="en-US" dirty="0"/>
          </a:p>
        </p:txBody>
      </p:sp>
      <p:sp>
        <p:nvSpPr>
          <p:cNvPr id="3" name="Content Placeholder 2">
            <a:extLst>
              <a:ext uri="{FF2B5EF4-FFF2-40B4-BE49-F238E27FC236}">
                <a16:creationId xmlns:a16="http://schemas.microsoft.com/office/drawing/2014/main" id="{43C4BEA3-4523-D068-CE15-140CC658F1B5}"/>
              </a:ext>
            </a:extLst>
          </p:cNvPr>
          <p:cNvSpPr>
            <a:spLocks noGrp="1"/>
          </p:cNvSpPr>
          <p:nvPr>
            <p:ph idx="1"/>
          </p:nvPr>
        </p:nvSpPr>
        <p:spPr/>
        <p:txBody>
          <a:bodyPr/>
          <a:lstStyle/>
          <a:p>
            <a:pPr marL="0" indent="0">
              <a:buNone/>
            </a:pPr>
            <a:r>
              <a:rPr lang="en-US" sz="2800" dirty="0"/>
              <a:t>Scout </a:t>
            </a:r>
            <a:r>
              <a:rPr lang="en-US" sz="2800" i="1" dirty="0"/>
              <a:t>should</a:t>
            </a:r>
            <a:r>
              <a:rPr lang="en-US" sz="2800" dirty="0"/>
              <a:t> be in full uniform</a:t>
            </a:r>
          </a:p>
          <a:p>
            <a:pPr marL="399150" lvl="1" indent="-342000">
              <a:spcBef>
                <a:spcPts val="576"/>
              </a:spcBef>
              <a:buSzPct val="100000"/>
              <a:buBlip>
                <a:blip r:embed="rId2"/>
              </a:buBlip>
            </a:pPr>
            <a:r>
              <a:rPr lang="en-US" sz="2400" dirty="0"/>
              <a:t>While the uniform is preferred, the requirement is to be neat in appearance and dressed appropriately according to the Scout’s means</a:t>
            </a:r>
          </a:p>
          <a:p>
            <a:pPr marL="0" indent="0">
              <a:buNone/>
            </a:pPr>
            <a:r>
              <a:rPr lang="en-US" sz="2800" dirty="0"/>
              <a:t>All paperwork </a:t>
            </a:r>
            <a:r>
              <a:rPr lang="en-US" sz="2800" i="1" dirty="0"/>
              <a:t>should</a:t>
            </a:r>
            <a:r>
              <a:rPr lang="en-US" sz="2800" dirty="0"/>
              <a:t> be in order with proper signatures</a:t>
            </a:r>
          </a:p>
          <a:p>
            <a:pPr marL="399150" lvl="1" indent="-342000">
              <a:spcBef>
                <a:spcPts val="576"/>
              </a:spcBef>
              <a:buSzPct val="100000"/>
              <a:buBlip>
                <a:blip r:embed="rId2"/>
              </a:buBlip>
            </a:pPr>
            <a:r>
              <a:rPr lang="en-US" sz="2400" dirty="0"/>
              <a:t>The office verifies this before scheduling the Board of Review</a:t>
            </a:r>
          </a:p>
        </p:txBody>
      </p:sp>
    </p:spTree>
    <p:extLst>
      <p:ext uri="{BB962C8B-B14F-4D97-AF65-F5344CB8AC3E}">
        <p14:creationId xmlns:p14="http://schemas.microsoft.com/office/powerpoint/2010/main" val="8374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0B5B-9B37-05EB-B2B0-14D9C3D02358}"/>
              </a:ext>
            </a:extLst>
          </p:cNvPr>
          <p:cNvSpPr>
            <a:spLocks noGrp="1"/>
          </p:cNvSpPr>
          <p:nvPr>
            <p:ph type="title"/>
          </p:nvPr>
        </p:nvSpPr>
        <p:spPr/>
        <p:txBody>
          <a:bodyPr/>
          <a:lstStyle/>
          <a:p>
            <a:r>
              <a:rPr lang="en-US" b="1" dirty="0"/>
              <a:t>Eagle Scout Board of Review</a:t>
            </a:r>
            <a:endParaRPr lang="en-US" dirty="0"/>
          </a:p>
        </p:txBody>
      </p:sp>
      <p:sp>
        <p:nvSpPr>
          <p:cNvPr id="3" name="Content Placeholder 2">
            <a:extLst>
              <a:ext uri="{FF2B5EF4-FFF2-40B4-BE49-F238E27FC236}">
                <a16:creationId xmlns:a16="http://schemas.microsoft.com/office/drawing/2014/main" id="{43C4BEA3-4523-D068-CE15-140CC658F1B5}"/>
              </a:ext>
            </a:extLst>
          </p:cNvPr>
          <p:cNvSpPr>
            <a:spLocks noGrp="1"/>
          </p:cNvSpPr>
          <p:nvPr>
            <p:ph idx="1"/>
          </p:nvPr>
        </p:nvSpPr>
        <p:spPr/>
        <p:txBody>
          <a:bodyPr/>
          <a:lstStyle/>
          <a:p>
            <a:pPr marL="57150" lvl="1" indent="0">
              <a:spcBef>
                <a:spcPts val="576"/>
              </a:spcBef>
              <a:buSzPct val="100000"/>
              <a:buNone/>
            </a:pPr>
            <a:r>
              <a:rPr lang="en-US" sz="2400" dirty="0"/>
              <a:t>(Continued)</a:t>
            </a:r>
          </a:p>
          <a:p>
            <a:pPr marL="0" indent="0">
              <a:buNone/>
            </a:pPr>
            <a:r>
              <a:rPr lang="en-US" sz="2800" dirty="0"/>
              <a:t>Paperwork includes :</a:t>
            </a:r>
          </a:p>
          <a:p>
            <a:pPr marL="399150" lvl="1" indent="-342000">
              <a:spcBef>
                <a:spcPts val="576"/>
              </a:spcBef>
              <a:buSzPct val="100000"/>
              <a:buBlip>
                <a:blip r:embed="rId2"/>
              </a:buBlip>
            </a:pPr>
            <a:r>
              <a:rPr lang="en-US" sz="2400" dirty="0"/>
              <a:t>Eagle Application</a:t>
            </a:r>
          </a:p>
          <a:p>
            <a:pPr marL="399150" lvl="1" indent="-342000">
              <a:spcBef>
                <a:spcPts val="576"/>
              </a:spcBef>
              <a:buSzPct val="100000"/>
              <a:buBlip>
                <a:blip r:embed="rId2"/>
              </a:buBlip>
            </a:pPr>
            <a:r>
              <a:rPr lang="en-US" sz="2400" dirty="0"/>
              <a:t>Eagle Project Workbook</a:t>
            </a:r>
          </a:p>
          <a:p>
            <a:pPr marL="399150" lvl="1" indent="-342000">
              <a:spcBef>
                <a:spcPts val="576"/>
              </a:spcBef>
              <a:buSzPct val="100000"/>
              <a:buBlip>
                <a:blip r:embed="rId2"/>
              </a:buBlip>
            </a:pPr>
            <a:r>
              <a:rPr lang="en-US" sz="2400" dirty="0"/>
              <a:t>Statement of ambitions and life purpose</a:t>
            </a:r>
          </a:p>
          <a:p>
            <a:pPr lvl="1">
              <a:buSzPct val="75000"/>
              <a:buFont typeface="Wingdings" panose="05000000000000000000" pitchFamily="2" charset="2"/>
              <a:buChar char="Ø"/>
            </a:pPr>
            <a:r>
              <a:rPr lang="en-US" sz="2000" dirty="0"/>
              <a:t>This is exactly what it says it is:  it’s not asking why you want to be an Eagle Scout or what Eagle means to you.  It asks what you want to do with your life.</a:t>
            </a:r>
          </a:p>
          <a:p>
            <a:pPr marL="399150" lvl="1" indent="-342000">
              <a:spcBef>
                <a:spcPts val="576"/>
              </a:spcBef>
              <a:buSzPct val="100000"/>
              <a:buBlip>
                <a:blip r:embed="rId2"/>
              </a:buBlip>
            </a:pPr>
            <a:r>
              <a:rPr lang="en-US" sz="2400" dirty="0"/>
              <a:t>Reference Letters</a:t>
            </a:r>
          </a:p>
          <a:p>
            <a:pPr lvl="1">
              <a:buSzPct val="75000"/>
              <a:buFont typeface="Wingdings" panose="05000000000000000000" pitchFamily="2" charset="2"/>
              <a:buChar char="Ø"/>
            </a:pPr>
            <a:r>
              <a:rPr lang="en-US" sz="2000" dirty="0"/>
              <a:t>The Board of Review cannot be stopped or delayed because of non-responsive references</a:t>
            </a:r>
          </a:p>
          <a:p>
            <a:pPr lvl="1">
              <a:buSzPct val="75000"/>
              <a:buFont typeface="Wingdings" panose="05000000000000000000" pitchFamily="2" charset="2"/>
              <a:buChar char="Ø"/>
            </a:pPr>
            <a:r>
              <a:rPr lang="en-US" sz="2000" dirty="0"/>
              <a:t>The Scout will not be asked for replacements in that case</a:t>
            </a:r>
          </a:p>
          <a:p>
            <a:endParaRPr lang="en-US" dirty="0"/>
          </a:p>
        </p:txBody>
      </p:sp>
    </p:spTree>
    <p:extLst>
      <p:ext uri="{BB962C8B-B14F-4D97-AF65-F5344CB8AC3E}">
        <p14:creationId xmlns:p14="http://schemas.microsoft.com/office/powerpoint/2010/main" val="18824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a:xfrm>
            <a:off x="457200" y="512763"/>
            <a:ext cx="8229600" cy="792480"/>
          </a:xfrm>
        </p:spPr>
        <p:txBody>
          <a:bodyPr/>
          <a:lstStyle/>
          <a:p>
            <a:r>
              <a:rPr lang="en-US" altLang="en-US" dirty="0"/>
              <a:t>Agenda</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584325"/>
            <a:ext cx="8061325" cy="4297363"/>
          </a:xfrm>
        </p:spPr>
        <p:txBody>
          <a:bodyPr/>
          <a:lstStyle/>
          <a:p>
            <a:pPr marL="452438" indent="-452438">
              <a:spcBef>
                <a:spcPts val="2400"/>
              </a:spcBef>
              <a:buFont typeface="Arial" panose="020B0604020202020204" pitchFamily="34" charset="0"/>
              <a:buBlip>
                <a:blip r:embed="rId3"/>
              </a:buBlip>
            </a:pPr>
            <a:r>
              <a:rPr lang="en-US" altLang="en-US" sz="2800" dirty="0"/>
              <a:t>Eagle Scout Rank Requirements</a:t>
            </a:r>
          </a:p>
          <a:p>
            <a:pPr marL="452438" indent="-452438">
              <a:spcBef>
                <a:spcPts val="2400"/>
              </a:spcBef>
              <a:buBlip>
                <a:blip r:embed="rId3"/>
              </a:buBlip>
            </a:pPr>
            <a:r>
              <a:rPr lang="en-US" altLang="en-US" sz="2800" dirty="0"/>
              <a:t>Eagle Scout Application</a:t>
            </a:r>
          </a:p>
          <a:p>
            <a:pPr marL="452438" indent="-452438">
              <a:spcBef>
                <a:spcPts val="2400"/>
              </a:spcBef>
              <a:buBlip>
                <a:blip r:embed="rId3"/>
              </a:buBlip>
            </a:pPr>
            <a:r>
              <a:rPr lang="en-US" altLang="en-US" sz="2800" dirty="0"/>
              <a:t>Eagle Scout Board of Review</a:t>
            </a:r>
          </a:p>
          <a:p>
            <a:pPr marL="452438" indent="-452438">
              <a:spcBef>
                <a:spcPts val="2400"/>
              </a:spcBef>
              <a:buBlip>
                <a:blip r:embed="rId3"/>
              </a:buBlip>
            </a:pPr>
            <a:r>
              <a:rPr lang="en-US" altLang="en-US" sz="2800" dirty="0"/>
              <a:t>Eagle Scout Service Project Summary</a:t>
            </a:r>
          </a:p>
          <a:p>
            <a:pPr marL="452438" indent="-452438">
              <a:spcBef>
                <a:spcPts val="2400"/>
              </a:spcBef>
              <a:buBlip>
                <a:blip r:embed="rId3"/>
              </a:buBlip>
            </a:pPr>
            <a:r>
              <a:rPr lang="en-US" altLang="en-US" sz="2800" dirty="0"/>
              <a:t>Eagle Scout Project Workbook</a:t>
            </a:r>
          </a:p>
          <a:p>
            <a:pPr marL="0" indent="0">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49854-C5AC-43AA-A087-668E70EB0ADE}"/>
              </a:ext>
            </a:extLst>
          </p:cNvPr>
          <p:cNvPicPr>
            <a:picLocks noChangeAspect="1"/>
          </p:cNvPicPr>
          <p:nvPr/>
        </p:nvPicPr>
        <p:blipFill>
          <a:blip r:embed="rId3"/>
          <a:stretch>
            <a:fillRect/>
          </a:stretch>
        </p:blipFill>
        <p:spPr>
          <a:xfrm>
            <a:off x="227994" y="1417637"/>
            <a:ext cx="8688012" cy="4321497"/>
          </a:xfrm>
          <a:prstGeom prst="rect">
            <a:avLst/>
          </a:prstGeom>
        </p:spPr>
      </p:pic>
      <p:sp>
        <p:nvSpPr>
          <p:cNvPr id="7" name="TextBox 6">
            <a:extLst>
              <a:ext uri="{FF2B5EF4-FFF2-40B4-BE49-F238E27FC236}">
                <a16:creationId xmlns:a16="http://schemas.microsoft.com/office/drawing/2014/main" id="{6CA7C777-3C5C-4256-8C08-B400597DF51E}"/>
              </a:ext>
            </a:extLst>
          </p:cNvPr>
          <p:cNvSpPr txBox="1"/>
          <p:nvPr/>
        </p:nvSpPr>
        <p:spPr>
          <a:xfrm>
            <a:off x="556591" y="5739135"/>
            <a:ext cx="7712765" cy="338554"/>
          </a:xfrm>
          <a:prstGeom prst="rect">
            <a:avLst/>
          </a:prstGeom>
          <a:noFill/>
        </p:spPr>
        <p:txBody>
          <a:bodyPr wrap="square">
            <a:spAutoFit/>
          </a:bodyPr>
          <a:lstStyle/>
          <a:p>
            <a:r>
              <a:rPr lang="en-US" sz="1600" dirty="0">
                <a:hlinkClick r:id="rId4"/>
              </a:rPr>
              <a:t>https://www.scouting.org/programs/scouts-bsa/advancement-and-awards/resources</a:t>
            </a:r>
            <a:r>
              <a:rPr lang="en-US" sz="1600" dirty="0"/>
              <a:t>/</a:t>
            </a:r>
          </a:p>
        </p:txBody>
      </p:sp>
      <p:sp>
        <p:nvSpPr>
          <p:cNvPr id="2" name="Title 1"/>
          <p:cNvSpPr>
            <a:spLocks noGrp="1"/>
          </p:cNvSpPr>
          <p:nvPr>
            <p:ph type="title"/>
          </p:nvPr>
        </p:nvSpPr>
        <p:spPr/>
        <p:txBody>
          <a:bodyPr/>
          <a:lstStyle/>
          <a:p>
            <a:r>
              <a:rPr lang="en-US" altLang="en-US" dirty="0"/>
              <a:t>Eagle Scout Resources</a:t>
            </a:r>
            <a:endParaRPr lang="en-GB" dirty="0"/>
          </a:p>
        </p:txBody>
      </p:sp>
    </p:spTree>
    <p:extLst>
      <p:ext uri="{BB962C8B-B14F-4D97-AF65-F5344CB8AC3E}">
        <p14:creationId xmlns:p14="http://schemas.microsoft.com/office/powerpoint/2010/main" val="412926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C71FB-850E-7011-3575-EB99BD50D9A0}"/>
              </a:ext>
            </a:extLst>
          </p:cNvPr>
          <p:cNvPicPr>
            <a:picLocks noChangeAspect="1"/>
          </p:cNvPicPr>
          <p:nvPr/>
        </p:nvPicPr>
        <p:blipFill>
          <a:blip r:embed="rId2"/>
          <a:stretch>
            <a:fillRect/>
          </a:stretch>
        </p:blipFill>
        <p:spPr>
          <a:xfrm>
            <a:off x="27296" y="1163967"/>
            <a:ext cx="9144000" cy="4775726"/>
          </a:xfrm>
          <a:prstGeom prst="rect">
            <a:avLst/>
          </a:prstGeom>
        </p:spPr>
      </p:pic>
      <p:sp>
        <p:nvSpPr>
          <p:cNvPr id="4" name="Arrow: Right 3">
            <a:extLst>
              <a:ext uri="{FF2B5EF4-FFF2-40B4-BE49-F238E27FC236}">
                <a16:creationId xmlns:a16="http://schemas.microsoft.com/office/drawing/2014/main" id="{9D80804C-5571-B07D-CB25-EDA043BEAD81}"/>
              </a:ext>
            </a:extLst>
          </p:cNvPr>
          <p:cNvSpPr/>
          <p:nvPr/>
        </p:nvSpPr>
        <p:spPr>
          <a:xfrm>
            <a:off x="136478" y="3739487"/>
            <a:ext cx="436728"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C03920F4-4E0F-56E0-02D3-803A99841F1A}"/>
              </a:ext>
            </a:extLst>
          </p:cNvPr>
          <p:cNvSpPr/>
          <p:nvPr/>
        </p:nvSpPr>
        <p:spPr>
          <a:xfrm>
            <a:off x="136478" y="5106538"/>
            <a:ext cx="436728"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11DEC89F-5BAB-BE1B-BC36-71EF0D51A0D5}"/>
              </a:ext>
            </a:extLst>
          </p:cNvPr>
          <p:cNvSpPr/>
          <p:nvPr/>
        </p:nvSpPr>
        <p:spPr>
          <a:xfrm>
            <a:off x="136478" y="5694033"/>
            <a:ext cx="436728"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31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B4A8BD7-9087-429C-8575-246ADBA4DC57}"/>
              </a:ext>
            </a:extLst>
          </p:cNvPr>
          <p:cNvSpPr>
            <a:spLocks noGrp="1"/>
          </p:cNvSpPr>
          <p:nvPr>
            <p:ph type="ctrTitle" idx="4294967295"/>
          </p:nvPr>
        </p:nvSpPr>
        <p:spPr>
          <a:xfrm>
            <a:off x="149225" y="2897188"/>
            <a:ext cx="6921500" cy="1470025"/>
          </a:xfrm>
        </p:spPr>
        <p:txBody>
          <a:bodyPr/>
          <a:lstStyle/>
          <a:p>
            <a:pPr eaLnBrk="1" hangingPunct="1">
              <a:lnSpc>
                <a:spcPct val="110000"/>
              </a:lnSpc>
              <a:spcAft>
                <a:spcPts val="0"/>
              </a:spcAft>
              <a:defRPr/>
            </a:pPr>
            <a:r>
              <a:rPr lang="en-US" altLang="en-US" sz="3200" dirty="0">
                <a:latin typeface="Arial" panose="020B0604020202020204" pitchFamily="34" charset="0"/>
                <a:ea typeface="ＭＳ Ｐゴシック" panose="020B0600070205080204" pitchFamily="34" charset="-128"/>
                <a:cs typeface="Arial" panose="020B0604020202020204" pitchFamily="34" charset="0"/>
              </a:rPr>
              <a:t>The Eagle Scout Service Project</a:t>
            </a:r>
            <a:br>
              <a:rPr lang="en-US" altLang="en-US" sz="3200" dirty="0">
                <a:latin typeface="Arial" panose="020B0604020202020204" pitchFamily="34" charset="0"/>
                <a:ea typeface="ＭＳ Ｐゴシック" panose="020B0600070205080204" pitchFamily="34" charset="-128"/>
                <a:cs typeface="Arial" panose="020B0604020202020204" pitchFamily="34" charset="0"/>
              </a:rPr>
            </a:br>
            <a:r>
              <a:rPr lang="en-US" altLang="en-US" sz="2400" i="1" dirty="0">
                <a:solidFill>
                  <a:schemeClr val="accent3">
                    <a:lumMod val="50000"/>
                  </a:schemeClr>
                </a:solidFill>
                <a:latin typeface="Arial" panose="020B0604020202020204" pitchFamily="34" charset="0"/>
                <a:ea typeface="ＭＳ Ｐゴシック" panose="020B0600070205080204" pitchFamily="34" charset="-128"/>
                <a:cs typeface="Arial" panose="020B0604020202020204" pitchFamily="34" charset="0"/>
              </a:rPr>
              <a:t>Guide to Advancement Section 9</a:t>
            </a:r>
          </a:p>
        </p:txBody>
      </p:sp>
      <p:sp>
        <p:nvSpPr>
          <p:cNvPr id="15363" name="Subtitle 2">
            <a:extLst>
              <a:ext uri="{FF2B5EF4-FFF2-40B4-BE49-F238E27FC236}">
                <a16:creationId xmlns:a16="http://schemas.microsoft.com/office/drawing/2014/main" id="{B87DD8CC-0A02-470A-9D0E-4B02FD480570}"/>
              </a:ext>
            </a:extLst>
          </p:cNvPr>
          <p:cNvSpPr txBox="1">
            <a:spLocks/>
          </p:cNvSpPr>
          <p:nvPr/>
        </p:nvSpPr>
        <p:spPr bwMode="auto">
          <a:xfrm>
            <a:off x="817563" y="4367213"/>
            <a:ext cx="5105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2400" b="1" dirty="0"/>
              <a:t>National Advancement Program Team</a:t>
            </a:r>
            <a:endParaRPr lang="en-US" altLang="en-US" b="1" dirty="0"/>
          </a:p>
          <a:p>
            <a:pPr algn="r" eaLnBrk="1" hangingPunct="1">
              <a:buFont typeface="Arial" panose="020B0604020202020204" pitchFamily="34" charset="0"/>
              <a:buNone/>
            </a:pPr>
            <a:endParaRPr lang="en-US" altLang="en-US" dirty="0"/>
          </a:p>
        </p:txBody>
      </p:sp>
      <p:pic>
        <p:nvPicPr>
          <p:cNvPr id="15364" name="Picture 1">
            <a:extLst>
              <a:ext uri="{FF2B5EF4-FFF2-40B4-BE49-F238E27FC236}">
                <a16:creationId xmlns:a16="http://schemas.microsoft.com/office/drawing/2014/main" id="{23BA1A57-DA84-443C-BC44-9E4A2299D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3246438"/>
            <a:ext cx="17272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816DB11-7576-4DBF-BDB7-A1B9E6783727}"/>
              </a:ext>
            </a:extLst>
          </p:cNvPr>
          <p:cNvSpPr txBox="1"/>
          <p:nvPr/>
        </p:nvSpPr>
        <p:spPr>
          <a:xfrm>
            <a:off x="759888" y="4992686"/>
            <a:ext cx="5219700"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p>
            <a:pPr>
              <a:defRPr/>
            </a:pPr>
            <a:r>
              <a:rPr lang="en-US" sz="1400" b="1" dirty="0">
                <a:latin typeface="Arial" charset="0"/>
                <a:ea typeface="ＭＳ Ｐゴシック" charset="-128"/>
              </a:rPr>
              <a:t>Expiration Date</a:t>
            </a:r>
          </a:p>
          <a:p>
            <a:pPr>
              <a:defRPr/>
            </a:pPr>
            <a:r>
              <a:rPr lang="en-US" sz="1400" dirty="0">
                <a:solidFill>
                  <a:srgbClr val="336600"/>
                </a:solidFill>
                <a:latin typeface="Arial" charset="0"/>
                <a:ea typeface="ＭＳ Ｐゴシック" charset="-128"/>
              </a:rPr>
              <a:t>This presentation is not to be used after January 31, 2025.</a:t>
            </a:r>
          </a:p>
          <a:p>
            <a:pPr>
              <a:defRPr/>
            </a:pPr>
            <a:r>
              <a:rPr lang="en-US" sz="1400" dirty="0">
                <a:solidFill>
                  <a:srgbClr val="336600"/>
                </a:solidFill>
                <a:latin typeface="Arial" charset="0"/>
                <a:ea typeface="ＭＳ Ｐゴシック" charset="-128"/>
              </a:rPr>
              <a:t>Obtain an updated version at</a:t>
            </a:r>
            <a:r>
              <a:rPr lang="en-US" sz="1400" dirty="0">
                <a:latin typeface="Arial" charset="0"/>
                <a:ea typeface="ＭＳ Ｐゴシック" charset="-128"/>
              </a:rPr>
              <a:t> </a:t>
            </a:r>
            <a:r>
              <a:rPr lang="en-US" sz="1400" dirty="0">
                <a:solidFill>
                  <a:srgbClr val="0070C0"/>
                </a:solidFill>
                <a:latin typeface="Arial" charset="0"/>
                <a:ea typeface="ＭＳ Ｐゴシック" charset="-128"/>
                <a:hlinkClick r:id="rId4"/>
              </a:rPr>
              <a:t>www.scouting.org/advancement</a:t>
            </a:r>
            <a:endParaRPr lang="en-US" sz="1400" dirty="0">
              <a:solidFill>
                <a:srgbClr val="0070C0"/>
              </a:solidFill>
              <a:latin typeface="Arial" charset="0"/>
              <a:ea typeface="ＭＳ Ｐゴシック"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a:xfrm>
            <a:off x="457200" y="306388"/>
            <a:ext cx="8229600" cy="1143000"/>
          </a:xfrm>
        </p:spPr>
        <p:txBody>
          <a:bodyPr/>
          <a:lstStyle/>
          <a:p>
            <a:r>
              <a:rPr lang="en-US" altLang="en-US" dirty="0"/>
              <a:t>The Eagle Scout Service Project</a:t>
            </a:r>
            <a:br>
              <a:rPr lang="en-US" altLang="en-US" dirty="0"/>
            </a:br>
            <a:r>
              <a:rPr lang="en-US" altLang="en-US" sz="2800" i="1" dirty="0"/>
              <a:t>GTA 9.0.2.0</a:t>
            </a:r>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584325"/>
            <a:ext cx="8061325" cy="4297363"/>
          </a:xfrm>
        </p:spPr>
        <p:txBody>
          <a:bodyPr/>
          <a:lstStyle/>
          <a:p>
            <a:pPr marL="452438" indent="-452438">
              <a:spcBef>
                <a:spcPts val="2400"/>
              </a:spcBef>
              <a:buFont typeface="Arial" panose="020B0604020202020204" pitchFamily="34" charset="0"/>
              <a:buBlip>
                <a:blip r:embed="rId3"/>
              </a:buBlip>
            </a:pPr>
            <a:r>
              <a:rPr lang="en-US" altLang="en-US" sz="2800" dirty="0"/>
              <a:t>Proposing, conducting and reporting on projects should be a positive experience for the Scout.</a:t>
            </a:r>
          </a:p>
          <a:p>
            <a:pPr marL="452438" indent="-452438">
              <a:spcBef>
                <a:spcPts val="2400"/>
              </a:spcBef>
              <a:buFont typeface="Arial" panose="020B0604020202020204" pitchFamily="34" charset="0"/>
              <a:buBlip>
                <a:blip r:embed="rId3"/>
              </a:buBlip>
            </a:pPr>
            <a:r>
              <a:rPr lang="en-US" altLang="en-US" sz="2800" dirty="0"/>
              <a:t>The focus and energy for the project is meaningful service while practicing leadership skills.</a:t>
            </a:r>
          </a:p>
          <a:p>
            <a:pPr marL="452438" indent="-452438">
              <a:spcBef>
                <a:spcPts val="2400"/>
              </a:spcBef>
              <a:buFont typeface="Arial" panose="020B0604020202020204" pitchFamily="34" charset="0"/>
              <a:buBlip>
                <a:blip r:embed="rId3"/>
              </a:buBlip>
            </a:pPr>
            <a:r>
              <a:rPr lang="en-US" altLang="en-US" sz="2800" dirty="0"/>
              <a:t>Administrative issues are merely supportive of this meaningful service.</a:t>
            </a:r>
          </a:p>
          <a:p>
            <a:pPr marL="452438" indent="-452438">
              <a:spcBef>
                <a:spcPts val="2400"/>
              </a:spcBef>
              <a:buFont typeface="Arial" panose="020B0604020202020204" pitchFamily="34" charset="0"/>
              <a:buBlip>
                <a:blip r:embed="rId3"/>
              </a:buBlip>
            </a:pPr>
            <a:r>
              <a:rPr lang="en-US" altLang="en-US" sz="2800" dirty="0"/>
              <a:t>Only one Eagle Scout candidate receives credit.</a:t>
            </a:r>
          </a:p>
        </p:txBody>
      </p:sp>
      <p:sp>
        <p:nvSpPr>
          <p:cNvPr id="17412" name="TextBox 1">
            <a:extLst>
              <a:ext uri="{FF2B5EF4-FFF2-40B4-BE49-F238E27FC236}">
                <a16:creationId xmlns:a16="http://schemas.microsoft.com/office/drawing/2014/main" id="{1006F361-E022-4825-82AB-2B43D315B9B8}"/>
              </a:ext>
            </a:extLst>
          </p:cNvPr>
          <p:cNvSpPr txBox="1">
            <a:spLocks noChangeArrowheads="1"/>
          </p:cNvSpPr>
          <p:nvPr/>
        </p:nvSpPr>
        <p:spPr bwMode="auto">
          <a:xfrm>
            <a:off x="7513638" y="6461125"/>
            <a:ext cx="100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B07C66A-1664-4744-BC15-387900EEFA75}"/>
              </a:ext>
            </a:extLst>
          </p:cNvPr>
          <p:cNvSpPr>
            <a:spLocks noGrp="1"/>
          </p:cNvSpPr>
          <p:nvPr>
            <p:ph type="title"/>
          </p:nvPr>
        </p:nvSpPr>
        <p:spPr>
          <a:xfrm>
            <a:off x="457200" y="376238"/>
            <a:ext cx="8229600" cy="1493837"/>
          </a:xfrm>
        </p:spPr>
        <p:txBody>
          <a:bodyPr/>
          <a:lstStyle/>
          <a:p>
            <a:pPr>
              <a:lnSpc>
                <a:spcPct val="90000"/>
              </a:lnSpc>
            </a:pPr>
            <a:r>
              <a:rPr lang="en-US" altLang="en-US" dirty="0"/>
              <a:t>The Eagle Scout Service Project</a:t>
            </a:r>
            <a:br>
              <a:rPr lang="en-US" altLang="en-US" dirty="0"/>
            </a:br>
            <a:r>
              <a:rPr lang="en-US" altLang="en-US" sz="3200" dirty="0"/>
              <a:t>What an Eagle Scout Candidate Should Expect</a:t>
            </a:r>
            <a:br>
              <a:rPr lang="en-US" altLang="en-US" dirty="0"/>
            </a:br>
            <a:r>
              <a:rPr lang="en-US" altLang="en-US" sz="2800" i="1" dirty="0"/>
              <a:t>GTA 9.0.2.1</a:t>
            </a:r>
            <a:endParaRPr lang="en-US" altLang="en-US" dirty="0"/>
          </a:p>
        </p:txBody>
      </p:sp>
      <p:sp>
        <p:nvSpPr>
          <p:cNvPr id="19459" name="Content Placeholder 2">
            <a:extLst>
              <a:ext uri="{FF2B5EF4-FFF2-40B4-BE49-F238E27FC236}">
                <a16:creationId xmlns:a16="http://schemas.microsoft.com/office/drawing/2014/main" id="{5D946280-C306-4052-A928-D38BC35B877F}"/>
              </a:ext>
            </a:extLst>
          </p:cNvPr>
          <p:cNvSpPr>
            <a:spLocks noGrp="1"/>
          </p:cNvSpPr>
          <p:nvPr>
            <p:ph idx="1"/>
          </p:nvPr>
        </p:nvSpPr>
        <p:spPr>
          <a:xfrm>
            <a:off x="457200" y="1990725"/>
            <a:ext cx="7743825" cy="4065588"/>
          </a:xfrm>
        </p:spPr>
        <p:txBody>
          <a:bodyPr/>
          <a:lstStyle/>
          <a:p>
            <a:pPr marL="452438" indent="-452438">
              <a:spcBef>
                <a:spcPct val="0"/>
              </a:spcBef>
              <a:spcAft>
                <a:spcPts val="1200"/>
              </a:spcAft>
              <a:buFont typeface="Arial" panose="020B0604020202020204" pitchFamily="34" charset="0"/>
              <a:buBlip>
                <a:blip r:embed="rId3"/>
              </a:buBlip>
            </a:pPr>
            <a:r>
              <a:rPr lang="en-US" altLang="en-US" sz="2800" dirty="0"/>
              <a:t>Questioning shall be conducted in a </a:t>
            </a:r>
            <a:r>
              <a:rPr lang="en-US" altLang="en-US" sz="2800" i="1" dirty="0"/>
              <a:t>helpful, friendly, courteous </a:t>
            </a:r>
            <a:r>
              <a:rPr lang="en-US" altLang="en-US" sz="2800" dirty="0"/>
              <a:t>and</a:t>
            </a:r>
            <a:r>
              <a:rPr lang="en-US" altLang="en-US" sz="2800" i="1" dirty="0"/>
              <a:t> kind-hearted</a:t>
            </a:r>
            <a:r>
              <a:rPr lang="en-US" altLang="en-US" sz="2800" dirty="0"/>
              <a:t> manner.</a:t>
            </a:r>
          </a:p>
          <a:p>
            <a:pPr marL="452438" indent="-452438">
              <a:spcBef>
                <a:spcPct val="0"/>
              </a:spcBef>
              <a:spcAft>
                <a:spcPts val="1200"/>
              </a:spcAft>
              <a:buFont typeface="Arial" panose="020B0604020202020204" pitchFamily="34" charset="0"/>
              <a:buBlip>
                <a:blip r:embed="rId3"/>
              </a:buBlip>
            </a:pPr>
            <a:r>
              <a:rPr lang="en-US" altLang="en-US" sz="2800" dirty="0"/>
              <a:t>A parent or other observer may be present during reviews.</a:t>
            </a:r>
          </a:p>
          <a:p>
            <a:pPr marL="452438" indent="-452438">
              <a:spcBef>
                <a:spcPct val="0"/>
              </a:spcBef>
              <a:spcAft>
                <a:spcPts val="1200"/>
              </a:spcAft>
              <a:buFont typeface="Arial" panose="020B0604020202020204" pitchFamily="34" charset="0"/>
              <a:buBlip>
                <a:blip r:embed="rId3"/>
              </a:buBlip>
            </a:pPr>
            <a:r>
              <a:rPr lang="en-US" altLang="en-US" sz="2800" dirty="0"/>
              <a:t>Project expectations are stated in Eagle Scout Requirement 5.</a:t>
            </a:r>
          </a:p>
          <a:p>
            <a:pPr marL="452438" indent="-452438">
              <a:spcBef>
                <a:spcPct val="0"/>
              </a:spcBef>
              <a:spcAft>
                <a:spcPts val="1200"/>
              </a:spcAft>
              <a:buFont typeface="Arial" panose="020B0604020202020204" pitchFamily="34" charset="0"/>
              <a:buBlip>
                <a:blip r:embed="rId3"/>
              </a:buBlip>
            </a:pPr>
            <a:r>
              <a:rPr lang="en-US" altLang="en-US" sz="2800" dirty="0"/>
              <a:t>If requested, a written explanation must be given for any proposal rejection.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3315C1-096A-4D9F-83AA-A8F4E489C33F}"/>
              </a:ext>
            </a:extLst>
          </p:cNvPr>
          <p:cNvSpPr>
            <a:spLocks noGrp="1"/>
          </p:cNvSpPr>
          <p:nvPr>
            <p:ph type="title"/>
          </p:nvPr>
        </p:nvSpPr>
        <p:spPr>
          <a:xfrm>
            <a:off x="457200" y="274638"/>
            <a:ext cx="8229600" cy="1270000"/>
          </a:xfrm>
        </p:spPr>
        <p:txBody>
          <a:bodyPr/>
          <a:lstStyle/>
          <a:p>
            <a:r>
              <a:rPr lang="en-US" altLang="en-US" dirty="0"/>
              <a:t>The Eagle Scout Service Project</a:t>
            </a:r>
            <a:br>
              <a:rPr lang="en-US" altLang="en-US" dirty="0"/>
            </a:br>
            <a:r>
              <a:rPr lang="en-US" altLang="en-US" sz="3200" dirty="0"/>
              <a:t>What an Eagle Scout Candidate Should Expect</a:t>
            </a:r>
            <a:endParaRPr lang="en-US" altLang="en-US" sz="2800" dirty="0"/>
          </a:p>
        </p:txBody>
      </p:sp>
      <p:sp>
        <p:nvSpPr>
          <p:cNvPr id="21507" name="Content Placeholder 2">
            <a:extLst>
              <a:ext uri="{FF2B5EF4-FFF2-40B4-BE49-F238E27FC236}">
                <a16:creationId xmlns:a16="http://schemas.microsoft.com/office/drawing/2014/main" id="{83F495A8-4DDD-452C-81C1-2433D7A9521E}"/>
              </a:ext>
            </a:extLst>
          </p:cNvPr>
          <p:cNvSpPr>
            <a:spLocks noGrp="1"/>
          </p:cNvSpPr>
          <p:nvPr>
            <p:ph idx="1"/>
          </p:nvPr>
        </p:nvSpPr>
        <p:spPr>
          <a:xfrm>
            <a:off x="457200" y="1976438"/>
            <a:ext cx="4244975" cy="4033837"/>
          </a:xfrm>
        </p:spPr>
        <p:txBody>
          <a:bodyPr/>
          <a:lstStyle/>
          <a:p>
            <a:pPr marL="452438" indent="-452438">
              <a:spcBef>
                <a:spcPts val="2400"/>
              </a:spcBef>
              <a:buFont typeface="Arial" panose="020B0604020202020204" pitchFamily="34" charset="0"/>
              <a:buBlip>
                <a:blip r:embed="rId3"/>
              </a:buBlip>
            </a:pPr>
            <a:r>
              <a:rPr lang="en-US" altLang="en-US" sz="2800" dirty="0"/>
              <a:t>Guidance should be readily available.</a:t>
            </a:r>
          </a:p>
          <a:p>
            <a:pPr marL="452438" indent="-452438">
              <a:spcBef>
                <a:spcPts val="2400"/>
              </a:spcBef>
              <a:buFont typeface="Arial" panose="020B0604020202020204" pitchFamily="34" charset="0"/>
              <a:buBlip>
                <a:blip r:embed="rId3"/>
              </a:buBlip>
            </a:pPr>
            <a:r>
              <a:rPr lang="en-US" altLang="en-US" sz="2800" dirty="0"/>
              <a:t>If a candidate believes they have been mistreated or the proposal was wrongfully rejected, they will be provided a method of redress.</a:t>
            </a:r>
          </a:p>
          <a:p>
            <a:pPr marL="452438" indent="-452438">
              <a:spcBef>
                <a:spcPts val="1200"/>
              </a:spcBef>
              <a:buFont typeface="Arial" panose="020B0604020202020204" pitchFamily="34" charset="0"/>
              <a:buBlip>
                <a:blip r:embed="rId3"/>
              </a:buBlip>
            </a:pPr>
            <a:endParaRPr lang="en-US" altLang="en-US" sz="2800" dirty="0"/>
          </a:p>
        </p:txBody>
      </p:sp>
      <p:pic>
        <p:nvPicPr>
          <p:cNvPr id="5" name="Picture 4" descr="Eagle Service Project Workbook - NEW - 3-15 512-927_fillable_Page_01">
            <a:extLst>
              <a:ext uri="{FF2B5EF4-FFF2-40B4-BE49-F238E27FC236}">
                <a16:creationId xmlns:a16="http://schemas.microsoft.com/office/drawing/2014/main" id="{4D5115CF-8DA6-440E-95BF-0DA0A60ED8B9}"/>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5264150" y="1900238"/>
            <a:ext cx="3008313" cy="3894137"/>
          </a:xfrm>
          <a:prstGeom prst="rect">
            <a:avLst/>
          </a:prstGeom>
          <a:noFill/>
          <a:ln w="12700">
            <a:solidFill>
              <a:schemeClr val="tx1"/>
            </a:solidFill>
            <a:miter lim="800000"/>
            <a:headEnd/>
            <a:tailEnd/>
          </a:ln>
          <a:effectLst>
            <a:outerShdw blurRad="50800" dist="38100" dir="2700000" algn="ctr" rotWithShape="0">
              <a:schemeClr val="tx1">
                <a:alpha val="39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10EEA80-DE6B-4C66-846D-19254005BB2A}"/>
              </a:ext>
            </a:extLst>
          </p:cNvPr>
          <p:cNvSpPr>
            <a:spLocks noGrp="1"/>
          </p:cNvSpPr>
          <p:nvPr>
            <p:ph type="title"/>
          </p:nvPr>
        </p:nvSpPr>
        <p:spPr>
          <a:xfrm>
            <a:off x="457200" y="306388"/>
            <a:ext cx="8229600" cy="1635125"/>
          </a:xfrm>
        </p:spPr>
        <p:txBody>
          <a:bodyPr/>
          <a:lstStyle/>
          <a:p>
            <a:r>
              <a:rPr lang="en-US" altLang="en-US" dirty="0"/>
              <a:t>Eagle Scout Service Project</a:t>
            </a:r>
            <a:br>
              <a:rPr lang="en-US" altLang="en-US" dirty="0"/>
            </a:br>
            <a:r>
              <a:rPr lang="en-US" altLang="en-US" sz="3200" dirty="0"/>
              <a:t>Eagle Scout Requirement 5</a:t>
            </a:r>
            <a:br>
              <a:rPr lang="en-US" altLang="en-US" sz="3200" dirty="0"/>
            </a:br>
            <a:r>
              <a:rPr lang="en-US" altLang="en-US" sz="2800" i="1" dirty="0"/>
              <a:t>GTA 9.0.2.2 – 9.0.2.4</a:t>
            </a:r>
          </a:p>
        </p:txBody>
      </p:sp>
      <p:sp>
        <p:nvSpPr>
          <p:cNvPr id="23555" name="Content Placeholder 2">
            <a:extLst>
              <a:ext uri="{FF2B5EF4-FFF2-40B4-BE49-F238E27FC236}">
                <a16:creationId xmlns:a16="http://schemas.microsoft.com/office/drawing/2014/main" id="{2C8F9555-07A9-4BBD-97A1-957AB0DD8BDD}"/>
              </a:ext>
            </a:extLst>
          </p:cNvPr>
          <p:cNvSpPr>
            <a:spLocks noGrp="1"/>
          </p:cNvSpPr>
          <p:nvPr>
            <p:ph idx="1"/>
          </p:nvPr>
        </p:nvSpPr>
        <p:spPr>
          <a:xfrm>
            <a:off x="457200" y="1976438"/>
            <a:ext cx="8382000" cy="4267200"/>
          </a:xfrm>
        </p:spPr>
        <p:txBody>
          <a:bodyPr/>
          <a:lstStyle/>
          <a:p>
            <a:pPr marL="452438" indent="-452438">
              <a:spcBef>
                <a:spcPts val="1200"/>
              </a:spcBef>
              <a:buFont typeface="Arial" panose="020B0604020202020204" pitchFamily="34" charset="0"/>
              <a:buBlip>
                <a:blip r:embed="rId3"/>
              </a:buBlip>
            </a:pPr>
            <a:r>
              <a:rPr lang="en-US" altLang="en-US" sz="2500" dirty="0"/>
              <a:t>While a Life Scout, plan, develop and give leadership to others in a service project helpful to any religious institution, any school or your community. (</a:t>
            </a:r>
            <a:r>
              <a:rPr lang="en-US" altLang="en-US" sz="2500" i="1" dirty="0"/>
              <a:t>The project must benefit an organization other than the Boy Scouts of America</a:t>
            </a:r>
            <a:r>
              <a:rPr lang="en-US" altLang="en-US" sz="2500" dirty="0"/>
              <a:t>.)</a:t>
            </a:r>
          </a:p>
          <a:p>
            <a:pPr marL="452438" indent="-452438">
              <a:spcBef>
                <a:spcPts val="1200"/>
              </a:spcBef>
              <a:buFont typeface="Arial" panose="020B0604020202020204" pitchFamily="34" charset="0"/>
              <a:buBlip>
                <a:blip r:embed="rId3"/>
              </a:buBlip>
            </a:pPr>
            <a:r>
              <a:rPr lang="en-US" altLang="en-US" sz="2500" dirty="0"/>
              <a:t>A project proposal must be approved by the organization benefiting from the effort, the unit leader, the unit committee, and the council or district before a Scout starts.</a:t>
            </a:r>
          </a:p>
          <a:p>
            <a:pPr marL="452438" indent="-452438">
              <a:spcBef>
                <a:spcPts val="1200"/>
              </a:spcBef>
              <a:buFont typeface="Arial" panose="020B0604020202020204" pitchFamily="34" charset="0"/>
              <a:buBlip>
                <a:blip r:embed="rId3"/>
              </a:buBlip>
            </a:pPr>
            <a:r>
              <a:rPr lang="en-US" altLang="en-US" sz="2500" dirty="0"/>
              <a:t>A Scout must use the </a:t>
            </a:r>
            <a:r>
              <a:rPr lang="en-US" altLang="en-US" sz="2500" i="1" dirty="0"/>
              <a:t>Eagle Scout Service Project Workbook</a:t>
            </a:r>
            <a:r>
              <a:rPr lang="en-US" altLang="en-US" sz="2500" dirty="0"/>
              <a:t>, No. 512-927, in meeting this requirement.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111EC6C-9A88-4838-8C14-13E3A3B29ECC}"/>
              </a:ext>
            </a:extLst>
          </p:cNvPr>
          <p:cNvSpPr>
            <a:spLocks noGrp="1"/>
          </p:cNvSpPr>
          <p:nvPr>
            <p:ph type="title"/>
          </p:nvPr>
        </p:nvSpPr>
        <p:spPr>
          <a:xfrm>
            <a:off x="457200" y="339725"/>
            <a:ext cx="8229600" cy="1143000"/>
          </a:xfrm>
        </p:spPr>
        <p:txBody>
          <a:bodyPr/>
          <a:lstStyle/>
          <a:p>
            <a:r>
              <a:rPr lang="en-US" altLang="en-US" dirty="0"/>
              <a:t>Eagle Scout Service Project</a:t>
            </a:r>
            <a:br>
              <a:rPr lang="en-US" altLang="en-US" dirty="0"/>
            </a:br>
            <a:r>
              <a:rPr lang="en-US" altLang="en-US" sz="3200" dirty="0"/>
              <a:t>Eagle Scout Requirement 5</a:t>
            </a:r>
            <a:endParaRPr lang="en-US" altLang="en-US" dirty="0"/>
          </a:p>
        </p:txBody>
      </p:sp>
      <p:sp>
        <p:nvSpPr>
          <p:cNvPr id="25603" name="Content Placeholder 2">
            <a:extLst>
              <a:ext uri="{FF2B5EF4-FFF2-40B4-BE49-F238E27FC236}">
                <a16:creationId xmlns:a16="http://schemas.microsoft.com/office/drawing/2014/main" id="{149331D6-404C-4085-9AEA-C3381AA315CF}"/>
              </a:ext>
            </a:extLst>
          </p:cNvPr>
          <p:cNvSpPr>
            <a:spLocks noGrp="1"/>
          </p:cNvSpPr>
          <p:nvPr>
            <p:ph idx="1"/>
          </p:nvPr>
        </p:nvSpPr>
        <p:spPr>
          <a:xfrm>
            <a:off x="457200" y="1658938"/>
            <a:ext cx="7729538" cy="4525962"/>
          </a:xfrm>
        </p:spPr>
        <p:txBody>
          <a:bodyPr/>
          <a:lstStyle/>
          <a:p>
            <a:pPr marL="452438" indent="-452438">
              <a:spcBef>
                <a:spcPct val="0"/>
              </a:spcBef>
              <a:spcAft>
                <a:spcPts val="1800"/>
              </a:spcAft>
              <a:buFont typeface="Arial" panose="020B0604020202020204" pitchFamily="34" charset="0"/>
              <a:buBlip>
                <a:blip r:embed="rId3"/>
              </a:buBlip>
            </a:pPr>
            <a:r>
              <a:rPr lang="en-US" altLang="en-US" sz="2800" b="1" dirty="0"/>
              <a:t>“While a Life Scout</a:t>
            </a:r>
            <a:r>
              <a:rPr lang="mr-IN" altLang="en-US" sz="2800" b="1"/>
              <a:t>…</a:t>
            </a:r>
            <a:r>
              <a:rPr lang="en-US" altLang="en-US" sz="2800" b="1" dirty="0"/>
              <a:t>” </a:t>
            </a:r>
            <a:br>
              <a:rPr lang="en-US" altLang="en-US" sz="2800" b="1" dirty="0"/>
            </a:br>
            <a:r>
              <a:rPr lang="en-US" altLang="en-US" sz="2800" dirty="0"/>
              <a:t>Work on the project, including planning, begins after the Life Scout Board of Review. (9.0.2.2)</a:t>
            </a:r>
          </a:p>
          <a:p>
            <a:pPr marL="452438" indent="-452438">
              <a:spcBef>
                <a:spcPct val="0"/>
              </a:spcBef>
              <a:spcAft>
                <a:spcPts val="1800"/>
              </a:spcAft>
              <a:buFont typeface="Arial" panose="020B0604020202020204" pitchFamily="34" charset="0"/>
              <a:buBlip>
                <a:blip r:embed="rId3"/>
              </a:buBlip>
            </a:pPr>
            <a:r>
              <a:rPr lang="en-US" altLang="en-US" sz="2800" b="1" dirty="0"/>
              <a:t>“Plan, Develop</a:t>
            </a:r>
            <a:r>
              <a:rPr lang="mr-IN" altLang="en-US" sz="2800" b="1"/>
              <a:t>…</a:t>
            </a:r>
            <a:r>
              <a:rPr lang="en-US" altLang="en-US" sz="2800" b="1" dirty="0"/>
              <a:t>”</a:t>
            </a:r>
            <a:br>
              <a:rPr lang="en-US" altLang="en-US" sz="2800" dirty="0"/>
            </a:br>
            <a:r>
              <a:rPr lang="en-US" altLang="en-US" sz="2800" dirty="0"/>
              <a:t>Planning and development are detailed once a project proposal is approved. (9.0.2.3)</a:t>
            </a:r>
          </a:p>
          <a:p>
            <a:pPr marL="452438" indent="-452438">
              <a:spcBef>
                <a:spcPct val="0"/>
              </a:spcBef>
              <a:spcAft>
                <a:spcPts val="1800"/>
              </a:spcAft>
              <a:buFont typeface="Arial" panose="020B0604020202020204" pitchFamily="34" charset="0"/>
              <a:buBlip>
                <a:blip r:embed="rId3"/>
              </a:buBlip>
            </a:pPr>
            <a:r>
              <a:rPr lang="en-US" altLang="en-US" sz="2800" b="1" dirty="0"/>
              <a:t>A proposal is different from a plan.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8EA6273-3FD9-4889-8C9A-FC6E3D48A35B}"/>
              </a:ext>
            </a:extLst>
          </p:cNvPr>
          <p:cNvSpPr>
            <a:spLocks noGrp="1"/>
          </p:cNvSpPr>
          <p:nvPr>
            <p:ph type="title"/>
          </p:nvPr>
        </p:nvSpPr>
        <p:spPr>
          <a:xfrm>
            <a:off x="457200" y="339725"/>
            <a:ext cx="8229600" cy="1143000"/>
          </a:xfrm>
        </p:spPr>
        <p:txBody>
          <a:bodyPr/>
          <a:lstStyle/>
          <a:p>
            <a:r>
              <a:rPr lang="en-US" altLang="en-US" dirty="0"/>
              <a:t>Eagle Scout Service Project</a:t>
            </a:r>
            <a:br>
              <a:rPr lang="en-US" altLang="en-US" dirty="0"/>
            </a:br>
            <a:r>
              <a:rPr lang="en-US" altLang="en-US" sz="3200" dirty="0"/>
              <a:t>Eagle Scout Requirement 5</a:t>
            </a:r>
            <a:endParaRPr lang="en-US" altLang="en-US" dirty="0"/>
          </a:p>
        </p:txBody>
      </p:sp>
      <p:sp>
        <p:nvSpPr>
          <p:cNvPr id="27651" name="Content Placeholder 2">
            <a:extLst>
              <a:ext uri="{FF2B5EF4-FFF2-40B4-BE49-F238E27FC236}">
                <a16:creationId xmlns:a16="http://schemas.microsoft.com/office/drawing/2014/main" id="{59069650-2837-4A90-8BD1-F3064D7DED35}"/>
              </a:ext>
            </a:extLst>
          </p:cNvPr>
          <p:cNvSpPr>
            <a:spLocks noGrp="1"/>
          </p:cNvSpPr>
          <p:nvPr>
            <p:ph idx="1"/>
          </p:nvPr>
        </p:nvSpPr>
        <p:spPr>
          <a:xfrm>
            <a:off x="457200" y="1600200"/>
            <a:ext cx="7947025" cy="4597400"/>
          </a:xfrm>
        </p:spPr>
        <p:txBody>
          <a:bodyPr/>
          <a:lstStyle/>
          <a:p>
            <a:pPr marL="452438" indent="-452438">
              <a:spcBef>
                <a:spcPts val="1200"/>
              </a:spcBef>
              <a:buFont typeface="Arial" panose="020B0604020202020204" pitchFamily="34" charset="0"/>
              <a:buBlip>
                <a:blip r:embed="rId3"/>
              </a:buBlip>
            </a:pPr>
            <a:r>
              <a:rPr lang="en-US" altLang="en-US" sz="2600" dirty="0"/>
              <a:t>“</a:t>
            </a:r>
            <a:r>
              <a:rPr lang="en-US" altLang="en-US" sz="2600" b="1" dirty="0"/>
              <a:t>Give Leadership to Others…”</a:t>
            </a:r>
            <a:br>
              <a:rPr lang="en-US" altLang="en-US" sz="2600" b="1" dirty="0"/>
            </a:br>
            <a:r>
              <a:rPr lang="en-US" altLang="en-US" sz="2600" dirty="0"/>
              <a:t>“Others” means at least two people besides the Scout. (9.0.2.4)</a:t>
            </a:r>
          </a:p>
          <a:p>
            <a:pPr marL="452438" indent="-452438">
              <a:spcBef>
                <a:spcPts val="2400"/>
              </a:spcBef>
              <a:buFont typeface="Arial" panose="020B0604020202020204" pitchFamily="34" charset="0"/>
              <a:buBlip>
                <a:blip r:embed="rId3"/>
              </a:buBlip>
            </a:pPr>
            <a:r>
              <a:rPr lang="en-US" altLang="en-US" sz="2600" dirty="0"/>
              <a:t>Each project must be evaluated case by case on its impact to the benefiting organization and on lessons that will advance the candidate’s growth. (9.0.2.4)</a:t>
            </a:r>
          </a:p>
          <a:p>
            <a:pPr marL="452438" indent="-452438">
              <a:spcBef>
                <a:spcPts val="2400"/>
              </a:spcBef>
              <a:buFont typeface="Arial" panose="020B0604020202020204" pitchFamily="34" charset="0"/>
              <a:buBlip>
                <a:blip r:embed="rId3"/>
              </a:buBlip>
            </a:pPr>
            <a:r>
              <a:rPr lang="en-US" altLang="en-US" sz="2600" dirty="0"/>
              <a:t>Councils, districts and units shall not establish requirements for the number of people led, or their makeup, or for the time worked on a project. (9.0.2.4)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52839CA-2B02-4F8F-AE13-A9722D2B2796}"/>
              </a:ext>
            </a:extLst>
          </p:cNvPr>
          <p:cNvSpPr>
            <a:spLocks noGrp="1"/>
          </p:cNvSpPr>
          <p:nvPr>
            <p:ph type="title"/>
          </p:nvPr>
        </p:nvSpPr>
        <p:spPr>
          <a:xfrm>
            <a:off x="457200" y="339725"/>
            <a:ext cx="8229600" cy="1143000"/>
          </a:xfrm>
        </p:spPr>
        <p:txBody>
          <a:bodyPr/>
          <a:lstStyle/>
          <a:p>
            <a:r>
              <a:rPr lang="en-US" altLang="en-US" dirty="0"/>
              <a:t>Eagle Scout Service Project</a:t>
            </a:r>
            <a:br>
              <a:rPr lang="en-US" altLang="en-US" dirty="0"/>
            </a:br>
            <a:r>
              <a:rPr lang="en-US" altLang="en-US" sz="3200" dirty="0"/>
              <a:t>Eagle Scout Requirement 5</a:t>
            </a:r>
            <a:endParaRPr lang="en-US" altLang="en-US" dirty="0"/>
          </a:p>
        </p:txBody>
      </p:sp>
      <p:sp>
        <p:nvSpPr>
          <p:cNvPr id="29699" name="Content Placeholder 2">
            <a:extLst>
              <a:ext uri="{FF2B5EF4-FFF2-40B4-BE49-F238E27FC236}">
                <a16:creationId xmlns:a16="http://schemas.microsoft.com/office/drawing/2014/main" id="{155A16C8-AFA7-46A3-9693-72B4FA8F3B04}"/>
              </a:ext>
            </a:extLst>
          </p:cNvPr>
          <p:cNvSpPr>
            <a:spLocks noGrp="1"/>
          </p:cNvSpPr>
          <p:nvPr>
            <p:ph idx="1"/>
          </p:nvPr>
        </p:nvSpPr>
        <p:spPr>
          <a:xfrm>
            <a:off x="457200" y="1600200"/>
            <a:ext cx="7916863" cy="4525963"/>
          </a:xfrm>
        </p:spPr>
        <p:txBody>
          <a:bodyPr/>
          <a:lstStyle/>
          <a:p>
            <a:pPr marL="452438" indent="-452438">
              <a:spcBef>
                <a:spcPts val="1200"/>
              </a:spcBef>
              <a:buFont typeface="Arial" panose="020B0604020202020204" pitchFamily="34" charset="0"/>
              <a:buBlip>
                <a:blip r:embed="rId3"/>
              </a:buBlip>
            </a:pPr>
            <a:r>
              <a:rPr lang="en-US" altLang="en-US" sz="2600" b="1" dirty="0"/>
              <a:t>“Helpful to any religious institution, any school,  or your community.” </a:t>
            </a:r>
            <a:r>
              <a:rPr lang="en-US" altLang="en-US" sz="2600" dirty="0"/>
              <a:t>(9.0.2.5)</a:t>
            </a:r>
            <a:endParaRPr lang="en-US" altLang="en-US" sz="2600" b="1" dirty="0"/>
          </a:p>
          <a:p>
            <a:pPr marL="749300" lvl="1" indent="-349250">
              <a:spcBef>
                <a:spcPts val="1200"/>
              </a:spcBef>
              <a:buSzPct val="120000"/>
              <a:buFont typeface="Arial" panose="020B0604020202020204" pitchFamily="34" charset="0"/>
              <a:buChar char="•"/>
            </a:pPr>
            <a:r>
              <a:rPr lang="en-US" altLang="en-US" sz="2600" dirty="0"/>
              <a:t>“Your community” can mean the world community. A council may emphasize more local efforts but should not deny worthy projects of a wider scope. </a:t>
            </a:r>
          </a:p>
          <a:p>
            <a:pPr marL="749300" lvl="1" indent="-349250">
              <a:spcBef>
                <a:spcPts val="1200"/>
              </a:spcBef>
              <a:buSzPct val="120000"/>
              <a:buFont typeface="Arial" panose="020B0604020202020204" pitchFamily="34" charset="0"/>
              <a:buChar char="•"/>
            </a:pPr>
            <a:r>
              <a:rPr lang="en-US" altLang="en-US" sz="2600" dirty="0"/>
              <a:t>Scenarios where an individual in need can affect a community may be considered. </a:t>
            </a:r>
          </a:p>
          <a:p>
            <a:pPr marL="452438" indent="-452438">
              <a:spcBef>
                <a:spcPts val="1200"/>
              </a:spcBef>
              <a:buFont typeface="Arial" panose="020B0604020202020204" pitchFamily="34" charset="0"/>
              <a:buBlip>
                <a:blip r:embed="rId3"/>
              </a:buBlip>
            </a:pPr>
            <a:r>
              <a:rPr lang="en-US" altLang="en-US" sz="2600" b="1" dirty="0"/>
              <a:t>“Benefit an organization other than the Boy Scouts of America”. </a:t>
            </a:r>
            <a:r>
              <a:rPr lang="en-US" altLang="en-US" sz="2600" dirty="0"/>
              <a:t>(9.0.2.6)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a:xfrm>
            <a:off x="457200" y="512763"/>
            <a:ext cx="8229600" cy="792480"/>
          </a:xfrm>
        </p:spPr>
        <p:txBody>
          <a:bodyPr/>
          <a:lstStyle/>
          <a:p>
            <a:r>
              <a:rPr lang="en-US" altLang="en-US" dirty="0"/>
              <a:t>Advancement Committee</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584325"/>
            <a:ext cx="8229600" cy="4297363"/>
          </a:xfrm>
        </p:spPr>
        <p:txBody>
          <a:bodyPr/>
          <a:lstStyle/>
          <a:p>
            <a:pPr marL="452438" indent="-452438">
              <a:spcBef>
                <a:spcPts val="2400"/>
              </a:spcBef>
              <a:buFont typeface="Arial" panose="020B0604020202020204" pitchFamily="34" charset="0"/>
              <a:buBlip>
                <a:blip r:embed="rId3"/>
              </a:buBlip>
            </a:pPr>
            <a:r>
              <a:rPr lang="en-US" altLang="en-US" sz="2700" dirty="0"/>
              <a:t>Advancement Chairs:  Mark Oetinger &amp; Kevin Volk</a:t>
            </a:r>
          </a:p>
          <a:p>
            <a:pPr marL="452438" indent="-452438">
              <a:spcBef>
                <a:spcPts val="2400"/>
              </a:spcBef>
              <a:buBlip>
                <a:blip r:embed="rId3"/>
              </a:buBlip>
            </a:pPr>
            <a:r>
              <a:rPr lang="en-US" altLang="en-US" sz="2700" dirty="0"/>
              <a:t>Professional Staff: Jess Bonham</a:t>
            </a:r>
          </a:p>
          <a:p>
            <a:pPr marL="452438" indent="-452438">
              <a:spcBef>
                <a:spcPts val="2400"/>
              </a:spcBef>
              <a:buBlip>
                <a:blip r:embed="rId3"/>
              </a:buBlip>
            </a:pPr>
            <a:r>
              <a:rPr lang="en-US" altLang="en-US" sz="2700" dirty="0"/>
              <a:t>District Advancement Chairs:</a:t>
            </a:r>
          </a:p>
          <a:p>
            <a:pPr lvl="1" indent="0">
              <a:spcBef>
                <a:spcPts val="0"/>
              </a:spcBef>
              <a:buNone/>
              <a:tabLst>
                <a:tab pos="2520000" algn="l"/>
                <a:tab pos="7920000" algn="r"/>
              </a:tabLst>
            </a:pPr>
            <a:r>
              <a:rPr lang="en-US" sz="2400" dirty="0"/>
              <a:t>Great Trails:	Dan Cochrane	</a:t>
            </a:r>
            <a:r>
              <a:rPr lang="en-US" sz="2400" dirty="0">
                <a:solidFill>
                  <a:srgbClr val="0000FF"/>
                </a:solidFill>
                <a:hlinkClick r:id="rId4"/>
              </a:rPr>
              <a:t>cochranedan@aol.com </a:t>
            </a:r>
            <a:endParaRPr lang="en-US" sz="2400" dirty="0">
              <a:solidFill>
                <a:srgbClr val="0000FF"/>
              </a:solidFill>
            </a:endParaRPr>
          </a:p>
          <a:p>
            <a:pPr lvl="1" indent="0">
              <a:spcBef>
                <a:spcPts val="0"/>
              </a:spcBef>
              <a:buNone/>
              <a:tabLst>
                <a:tab pos="2520000" algn="l"/>
                <a:tab pos="7920000" algn="r"/>
              </a:tabLst>
            </a:pPr>
            <a:r>
              <a:rPr lang="en-US" sz="2400" dirty="0"/>
              <a:t>Great Trails:  	Eric Volk	</a:t>
            </a:r>
            <a:r>
              <a:rPr lang="en-US" sz="2400" dirty="0">
                <a:hlinkClick r:id="rId4"/>
              </a:rPr>
              <a:t>e_e_volk@yahoo.com</a:t>
            </a:r>
            <a:endParaRPr lang="en-US" sz="2400" dirty="0"/>
          </a:p>
          <a:p>
            <a:pPr lvl="1" indent="0">
              <a:spcBef>
                <a:spcPts val="0"/>
              </a:spcBef>
              <a:buNone/>
              <a:tabLst>
                <a:tab pos="2520000" algn="l"/>
                <a:tab pos="7920000" algn="r"/>
              </a:tabLst>
            </a:pPr>
            <a:r>
              <a:rPr lang="en-US" sz="2400" dirty="0"/>
              <a:t>North Star:  	John Maier	</a:t>
            </a:r>
            <a:r>
              <a:rPr lang="en-US" sz="2400" dirty="0">
                <a:hlinkClick r:id="rId4"/>
              </a:rPr>
              <a:t>john.g.maier@gmail.com</a:t>
            </a:r>
            <a:endParaRPr lang="en-US" sz="2400" dirty="0"/>
          </a:p>
          <a:p>
            <a:pPr lvl="1" indent="0">
              <a:spcBef>
                <a:spcPts val="0"/>
              </a:spcBef>
              <a:buNone/>
              <a:tabLst>
                <a:tab pos="2520000" algn="l"/>
                <a:tab pos="7920000" algn="r"/>
              </a:tabLst>
            </a:pPr>
            <a:r>
              <a:rPr lang="en-US" sz="2400" dirty="0"/>
              <a:t>North Star:  	Mark Oetinger	</a:t>
            </a:r>
            <a:r>
              <a:rPr lang="en-US" sz="2400" dirty="0">
                <a:hlinkClick r:id="rId4"/>
              </a:rPr>
              <a:t>markoetinger1@gmail.com</a:t>
            </a:r>
            <a:endParaRPr lang="en-US" sz="2400" dirty="0"/>
          </a:p>
          <a:p>
            <a:pPr lvl="1" indent="0">
              <a:spcBef>
                <a:spcPts val="0"/>
              </a:spcBef>
              <a:buNone/>
              <a:tabLst>
                <a:tab pos="2520000" algn="l"/>
                <a:tab pos="7920000" algn="r"/>
              </a:tabLst>
            </a:pPr>
            <a:r>
              <a:rPr lang="en-US" sz="2400" dirty="0"/>
              <a:t>Voyageur:  	Sean McIntyre	</a:t>
            </a:r>
            <a:r>
              <a:rPr lang="en-US" sz="2400" dirty="0">
                <a:hlinkClick r:id="rId5"/>
              </a:rPr>
              <a:t>smcintyre436@gmail.com</a:t>
            </a:r>
            <a:endParaRPr lang="en-US" sz="2400" dirty="0"/>
          </a:p>
          <a:p>
            <a:pPr lvl="1" indent="0">
              <a:spcBef>
                <a:spcPts val="0"/>
              </a:spcBef>
              <a:buNone/>
              <a:tabLst>
                <a:tab pos="2520000" algn="l"/>
                <a:tab pos="7920000" algn="r"/>
              </a:tabLst>
            </a:pPr>
            <a:r>
              <a:rPr lang="en-US" sz="2400" dirty="0"/>
              <a:t>White Tail:  	Dave </a:t>
            </a:r>
            <a:r>
              <a:rPr lang="en-US" sz="2400" dirty="0" err="1"/>
              <a:t>Talarico</a:t>
            </a:r>
            <a:r>
              <a:rPr lang="en-US" sz="2400" dirty="0"/>
              <a:t>	</a:t>
            </a:r>
            <a:r>
              <a:rPr lang="en-US" sz="2400" dirty="0">
                <a:hlinkClick r:id="rId6"/>
              </a:rPr>
              <a:t>talaricodave@aol.com</a:t>
            </a:r>
            <a:endParaRPr lang="en-US" sz="2400" dirty="0"/>
          </a:p>
          <a:p>
            <a:pPr lvl="1" indent="0">
              <a:spcBef>
                <a:spcPts val="0"/>
              </a:spcBef>
              <a:buNone/>
              <a:tabLst>
                <a:tab pos="2520000" algn="l"/>
                <a:tab pos="7920000" algn="r"/>
              </a:tabLst>
            </a:pPr>
            <a:endParaRPr lang="en-US" sz="2400" dirty="0"/>
          </a:p>
          <a:p>
            <a:pPr lvl="1" indent="0">
              <a:spcBef>
                <a:spcPts val="0"/>
              </a:spcBef>
              <a:buNone/>
              <a:tabLst>
                <a:tab pos="2520000" algn="l"/>
                <a:tab pos="7920000" algn="r"/>
              </a:tabLst>
            </a:pPr>
            <a:endParaRPr lang="en-US" sz="2400" dirty="0"/>
          </a:p>
          <a:p>
            <a:pPr marL="0" indent="0">
              <a:buNone/>
            </a:pPr>
            <a:endParaRPr lang="en-US" dirty="0"/>
          </a:p>
        </p:txBody>
      </p:sp>
    </p:spTree>
    <p:extLst>
      <p:ext uri="{BB962C8B-B14F-4D97-AF65-F5344CB8AC3E}">
        <p14:creationId xmlns:p14="http://schemas.microsoft.com/office/powerpoint/2010/main" val="20551446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206FD80-DD86-434F-BF24-91F12B176D5E}"/>
              </a:ext>
            </a:extLst>
          </p:cNvPr>
          <p:cNvSpPr>
            <a:spLocks noGrp="1"/>
          </p:cNvSpPr>
          <p:nvPr>
            <p:ph type="title"/>
          </p:nvPr>
        </p:nvSpPr>
        <p:spPr>
          <a:xfrm>
            <a:off x="457200" y="339725"/>
            <a:ext cx="8229600" cy="1143000"/>
          </a:xfrm>
        </p:spPr>
        <p:txBody>
          <a:bodyPr/>
          <a:lstStyle/>
          <a:p>
            <a:r>
              <a:rPr lang="en-US" altLang="en-US" dirty="0"/>
              <a:t>Eagle Scout Service Project</a:t>
            </a:r>
            <a:br>
              <a:rPr lang="en-US" altLang="en-US" dirty="0"/>
            </a:br>
            <a:r>
              <a:rPr lang="en-US" altLang="en-US" sz="3200" dirty="0"/>
              <a:t>Eagle Scout Requirement 5</a:t>
            </a:r>
            <a:endParaRPr lang="en-US" altLang="en-US" dirty="0"/>
          </a:p>
        </p:txBody>
      </p:sp>
      <p:sp>
        <p:nvSpPr>
          <p:cNvPr id="3" name="Content Placeholder 2">
            <a:extLst>
              <a:ext uri="{FF2B5EF4-FFF2-40B4-BE49-F238E27FC236}">
                <a16:creationId xmlns:a16="http://schemas.microsoft.com/office/drawing/2014/main" id="{6C76AD74-5D14-4131-9C1D-E54C9DC8F7DB}"/>
              </a:ext>
            </a:extLst>
          </p:cNvPr>
          <p:cNvSpPr>
            <a:spLocks noGrp="1"/>
          </p:cNvSpPr>
          <p:nvPr>
            <p:ph idx="1"/>
          </p:nvPr>
        </p:nvSpPr>
        <p:spPr/>
        <p:txBody>
          <a:bodyPr/>
          <a:lstStyle/>
          <a:p>
            <a:pPr marL="452438" indent="-452438">
              <a:lnSpc>
                <a:spcPct val="90000"/>
              </a:lnSpc>
              <a:spcBef>
                <a:spcPts val="0"/>
              </a:spcBef>
              <a:spcAft>
                <a:spcPts val="1200"/>
              </a:spcAft>
              <a:buFont typeface="Arial" panose="020B0604020202020204" pitchFamily="34" charset="0"/>
              <a:buBlip>
                <a:blip r:embed="rId3"/>
              </a:buBlip>
              <a:defRPr/>
            </a:pPr>
            <a:r>
              <a:rPr lang="en-US" altLang="en-US" sz="2600" b="1" dirty="0">
                <a:ea typeface="ＭＳ Ｐゴシック" panose="020B0600070205080204" pitchFamily="34" charset="-128"/>
                <a:cs typeface="Arial" panose="020B0604020202020204" pitchFamily="34" charset="0"/>
              </a:rPr>
              <a:t>“Proposal must be approved…before you start” 	</a:t>
            </a:r>
            <a:r>
              <a:rPr lang="en-US" altLang="en-US" sz="2600" dirty="0">
                <a:ea typeface="ＭＳ Ｐゴシック" panose="020B0600070205080204" pitchFamily="34" charset="-128"/>
                <a:cs typeface="Arial" panose="020B0604020202020204" pitchFamily="34" charset="0"/>
              </a:rPr>
              <a:t>(9.0.2.7)</a:t>
            </a:r>
            <a:endParaRPr lang="en-US" altLang="en-US" sz="2600" b="1" dirty="0">
              <a:ea typeface="ＭＳ Ｐゴシック" panose="020B0600070205080204" pitchFamily="34" charset="-128"/>
              <a:cs typeface="Arial" panose="020B0604020202020204" pitchFamily="34" charset="0"/>
            </a:endParaRPr>
          </a:p>
          <a:p>
            <a:pPr marL="452438" indent="-452438">
              <a:lnSpc>
                <a:spcPct val="90000"/>
              </a:lnSpc>
              <a:spcBef>
                <a:spcPts val="0"/>
              </a:spcBef>
              <a:spcAft>
                <a:spcPts val="1200"/>
              </a:spcAft>
              <a:buFont typeface="Arial" panose="020B0604020202020204" pitchFamily="34" charset="0"/>
              <a:buBlip>
                <a:blip r:embed="rId3"/>
              </a:buBlip>
              <a:defRPr/>
            </a:pPr>
            <a:r>
              <a:rPr lang="en-US" altLang="en-US" sz="2600" dirty="0">
                <a:ea typeface="ＭＳ Ｐゴシック" panose="020B0600070205080204" pitchFamily="34" charset="-128"/>
                <a:cs typeface="Arial" panose="020B0604020202020204" pitchFamily="34" charset="0"/>
              </a:rPr>
              <a:t>Five Tests of an Acceptable Eagle Scout Service Project:</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1. Sufficient opportunity to meet the requirement.</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2. Appears to be feasible.</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3. Safety issues will be addressed.</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4. Action steps for further detailed planning </a:t>
            </a:r>
            <a:br>
              <a:rPr lang="en-US" altLang="en-US" sz="2600" dirty="0">
                <a:ea typeface="ＭＳ Ｐゴシック" panose="020B0600070205080204" pitchFamily="34" charset="-128"/>
                <a:cs typeface="Arial" panose="020B0604020202020204" pitchFamily="34" charset="0"/>
              </a:rPr>
            </a:br>
            <a:r>
              <a:rPr lang="en-US" altLang="en-US" sz="2600" dirty="0">
                <a:ea typeface="ＭＳ Ｐゴシック" panose="020B0600070205080204" pitchFamily="34" charset="-128"/>
                <a:cs typeface="Arial" panose="020B0604020202020204" pitchFamily="34" charset="0"/>
              </a:rPr>
              <a:t>are included.</a:t>
            </a:r>
          </a:p>
          <a:p>
            <a:pPr marL="808038" indent="-347663">
              <a:lnSpc>
                <a:spcPct val="90000"/>
              </a:lnSpc>
              <a:spcBef>
                <a:spcPts val="0"/>
              </a:spcBef>
              <a:spcAft>
                <a:spcPts val="1200"/>
              </a:spcAft>
              <a:buFont typeface="Arial" panose="020B0604020202020204" pitchFamily="34" charset="0"/>
              <a:buNone/>
              <a:defRPr/>
            </a:pPr>
            <a:r>
              <a:rPr lang="en-US" altLang="en-US" sz="2600" dirty="0">
                <a:ea typeface="ＭＳ Ｐゴシック" panose="020B0600070205080204" pitchFamily="34" charset="-128"/>
                <a:cs typeface="Arial" panose="020B0604020202020204" pitchFamily="34" charset="0"/>
              </a:rPr>
              <a:t>5. The Scout has a reasonable chance for </a:t>
            </a:r>
            <a:br>
              <a:rPr lang="en-US" altLang="en-US" sz="2600" dirty="0">
                <a:ea typeface="ＭＳ Ｐゴシック" panose="020B0600070205080204" pitchFamily="34" charset="-128"/>
                <a:cs typeface="Arial" panose="020B0604020202020204" pitchFamily="34" charset="0"/>
              </a:rPr>
            </a:br>
            <a:r>
              <a:rPr lang="en-US" altLang="en-US" sz="2600" dirty="0">
                <a:ea typeface="ＭＳ Ｐゴシック" panose="020B0600070205080204" pitchFamily="34" charset="-128"/>
                <a:cs typeface="Arial" panose="020B0604020202020204" pitchFamily="34" charset="0"/>
              </a:rPr>
              <a:t>a positive experience.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77AABB8-2FE0-441B-BD35-64AC38D655EB}"/>
              </a:ext>
            </a:extLst>
          </p:cNvPr>
          <p:cNvSpPr>
            <a:spLocks noGrp="1"/>
          </p:cNvSpPr>
          <p:nvPr>
            <p:ph type="title"/>
          </p:nvPr>
        </p:nvSpPr>
        <p:spPr>
          <a:xfrm>
            <a:off x="457200" y="306388"/>
            <a:ext cx="8229600" cy="1143000"/>
          </a:xfrm>
        </p:spPr>
        <p:txBody>
          <a:bodyPr/>
          <a:lstStyle/>
          <a:p>
            <a:r>
              <a:rPr lang="en-US" altLang="en-US" dirty="0"/>
              <a:t>Eagle Scout Project Workbook</a:t>
            </a:r>
            <a:br>
              <a:rPr lang="en-US" altLang="en-US" dirty="0"/>
            </a:br>
            <a:r>
              <a:rPr lang="en-US" altLang="en-US" sz="2800" i="1" dirty="0"/>
              <a:t>GTA 9.0.2.8</a:t>
            </a:r>
          </a:p>
        </p:txBody>
      </p:sp>
      <p:sp>
        <p:nvSpPr>
          <p:cNvPr id="33795" name="Content Placeholder 2">
            <a:extLst>
              <a:ext uri="{FF2B5EF4-FFF2-40B4-BE49-F238E27FC236}">
                <a16:creationId xmlns:a16="http://schemas.microsoft.com/office/drawing/2014/main" id="{56004B3F-91E2-4F5F-8DFB-F107089BEDB0}"/>
              </a:ext>
            </a:extLst>
          </p:cNvPr>
          <p:cNvSpPr>
            <a:spLocks noGrp="1"/>
          </p:cNvSpPr>
          <p:nvPr>
            <p:ph idx="1"/>
          </p:nvPr>
        </p:nvSpPr>
        <p:spPr>
          <a:xfrm>
            <a:off x="457200" y="1519238"/>
            <a:ext cx="8358188" cy="4708525"/>
          </a:xfrm>
        </p:spPr>
        <p:txBody>
          <a:bodyPr/>
          <a:lstStyle/>
          <a:p>
            <a:pPr marL="452438" indent="-452438">
              <a:spcBef>
                <a:spcPct val="0"/>
              </a:spcBef>
              <a:spcAft>
                <a:spcPts val="800"/>
              </a:spcAft>
              <a:buFont typeface="Arial" panose="020B0604020202020204" pitchFamily="34" charset="0"/>
              <a:buBlip>
                <a:blip r:embed="rId3"/>
              </a:buBlip>
            </a:pPr>
            <a:r>
              <a:rPr lang="en-US" altLang="en-US" sz="2600" dirty="0"/>
              <a:t>The workbook cannot be modified.</a:t>
            </a:r>
          </a:p>
          <a:p>
            <a:pPr marL="452438" indent="-452438">
              <a:spcBef>
                <a:spcPct val="0"/>
              </a:spcBef>
              <a:spcAft>
                <a:spcPts val="800"/>
              </a:spcAft>
              <a:buFont typeface="Arial" panose="020B0604020202020204" pitchFamily="34" charset="0"/>
              <a:buBlip>
                <a:blip r:embed="rId3"/>
              </a:buBlip>
            </a:pPr>
            <a:r>
              <a:rPr lang="en-US" altLang="en-US" sz="2600" dirty="0"/>
              <a:t>If properly used, the workbook very nearly assures success.</a:t>
            </a:r>
          </a:p>
          <a:p>
            <a:pPr marL="452438" indent="-452438">
              <a:spcBef>
                <a:spcPct val="0"/>
              </a:spcBef>
              <a:spcAft>
                <a:spcPts val="800"/>
              </a:spcAft>
              <a:buFont typeface="Arial" panose="020B0604020202020204" pitchFamily="34" charset="0"/>
              <a:buBlip>
                <a:blip r:embed="rId3"/>
              </a:buBlip>
            </a:pPr>
            <a:r>
              <a:rPr lang="en-US" altLang="en-US" sz="2600" dirty="0"/>
              <a:t>Should not be used as a source for rejecting candidates based on “technicalities”.</a:t>
            </a:r>
          </a:p>
          <a:p>
            <a:pPr marL="452438" indent="-452438">
              <a:spcBef>
                <a:spcPct val="0"/>
              </a:spcBef>
              <a:spcAft>
                <a:spcPts val="800"/>
              </a:spcAft>
              <a:buFont typeface="Arial" panose="020B0604020202020204" pitchFamily="34" charset="0"/>
              <a:buBlip>
                <a:blip r:embed="rId3"/>
              </a:buBlip>
            </a:pPr>
            <a:r>
              <a:rPr lang="en-US" altLang="en-US" sz="2600" dirty="0"/>
              <a:t>Write-ups and signatures are simply supportive.</a:t>
            </a:r>
          </a:p>
          <a:p>
            <a:pPr marL="452438" indent="-452438">
              <a:spcBef>
                <a:spcPct val="0"/>
              </a:spcBef>
              <a:spcAft>
                <a:spcPts val="800"/>
              </a:spcAft>
              <a:buFont typeface="Arial" panose="020B0604020202020204" pitchFamily="34" charset="0"/>
              <a:buBlip>
                <a:blip r:embed="rId3"/>
              </a:buBlip>
            </a:pPr>
            <a:r>
              <a:rPr lang="en-US" altLang="en-US" sz="2600" dirty="0"/>
              <a:t>Keeps the Scout on the right track with a reasonable chance for success and a positive experience.</a:t>
            </a:r>
          </a:p>
          <a:p>
            <a:pPr marL="452438" indent="-452438">
              <a:spcBef>
                <a:spcPct val="0"/>
              </a:spcBef>
              <a:spcAft>
                <a:spcPts val="800"/>
              </a:spcAft>
              <a:buFont typeface="Arial" panose="020B0604020202020204" pitchFamily="34" charset="0"/>
              <a:buBlip>
                <a:blip r:embed="rId3"/>
              </a:buBlip>
            </a:pPr>
            <a:r>
              <a:rPr lang="en-US" altLang="en-US" sz="2600" dirty="0"/>
              <a:t>The official document as produced by the Boy Scouts of America must be used. </a:t>
            </a:r>
            <a:r>
              <a:rPr lang="en-US" altLang="en-US" sz="2600" dirty="0">
                <a:solidFill>
                  <a:srgbClr val="0000FF"/>
                </a:solidFill>
              </a:rPr>
              <a:t>www.scouting.org/advancement</a:t>
            </a:r>
            <a:r>
              <a:rPr lang="en-US" altLang="en-US" sz="26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AEAFF49-5C50-40C2-9945-A4C01FC86A0E}"/>
              </a:ext>
            </a:extLst>
          </p:cNvPr>
          <p:cNvSpPr>
            <a:spLocks noGrp="1"/>
          </p:cNvSpPr>
          <p:nvPr>
            <p:ph type="title"/>
          </p:nvPr>
        </p:nvSpPr>
        <p:spPr>
          <a:xfrm>
            <a:off x="457200" y="306388"/>
            <a:ext cx="8229600" cy="1143000"/>
          </a:xfrm>
        </p:spPr>
        <p:txBody>
          <a:bodyPr/>
          <a:lstStyle/>
          <a:p>
            <a:r>
              <a:rPr lang="en-US" altLang="en-US" dirty="0"/>
              <a:t>Eagle Scout Service Project Coach</a:t>
            </a:r>
            <a:br>
              <a:rPr lang="en-US" altLang="en-US" dirty="0"/>
            </a:br>
            <a:r>
              <a:rPr lang="en-US" altLang="en-US" sz="2800" i="1" dirty="0"/>
              <a:t>GTA 9.0.2.9</a:t>
            </a:r>
            <a:endParaRPr lang="en-US" altLang="en-US" sz="2800" dirty="0"/>
          </a:p>
        </p:txBody>
      </p:sp>
      <p:sp>
        <p:nvSpPr>
          <p:cNvPr id="35843" name="Content Placeholder 2">
            <a:extLst>
              <a:ext uri="{FF2B5EF4-FFF2-40B4-BE49-F238E27FC236}">
                <a16:creationId xmlns:a16="http://schemas.microsoft.com/office/drawing/2014/main" id="{8EEC3AA8-32C4-4F99-8C80-D0D5ECF0826A}"/>
              </a:ext>
            </a:extLst>
          </p:cNvPr>
          <p:cNvSpPr>
            <a:spLocks noGrp="1"/>
          </p:cNvSpPr>
          <p:nvPr>
            <p:ph idx="1"/>
          </p:nvPr>
        </p:nvSpPr>
        <p:spPr>
          <a:xfrm>
            <a:off x="457200" y="1600200"/>
            <a:ext cx="8077200" cy="4525963"/>
          </a:xfrm>
        </p:spPr>
        <p:txBody>
          <a:bodyPr/>
          <a:lstStyle/>
          <a:p>
            <a:pPr marL="452438" indent="-452438">
              <a:spcBef>
                <a:spcPts val="1200"/>
              </a:spcBef>
              <a:buFont typeface="Arial" panose="020B0604020202020204" pitchFamily="34" charset="0"/>
              <a:buBlip>
                <a:blip r:embed="rId3"/>
              </a:buBlip>
            </a:pPr>
            <a:r>
              <a:rPr lang="en-US" altLang="en-US" sz="2400" dirty="0"/>
              <a:t>Coaches must be registered with the </a:t>
            </a:r>
            <a:br>
              <a:rPr lang="en-US" altLang="en-US" sz="2400" dirty="0"/>
            </a:br>
            <a:r>
              <a:rPr lang="en-US" altLang="en-US" sz="2400" dirty="0"/>
              <a:t>BSA, in any position and be current </a:t>
            </a:r>
            <a:br>
              <a:rPr lang="en-US" altLang="en-US" sz="2400" dirty="0"/>
            </a:br>
            <a:r>
              <a:rPr lang="en-US" altLang="en-US" sz="2400" dirty="0"/>
              <a:t>in BSA Youth Protection training.</a:t>
            </a:r>
          </a:p>
          <a:p>
            <a:pPr marL="452438" indent="-452438">
              <a:spcBef>
                <a:spcPts val="1200"/>
              </a:spcBef>
              <a:buFont typeface="Arial" panose="020B0604020202020204" pitchFamily="34" charset="0"/>
              <a:buBlip>
                <a:blip r:embed="rId3"/>
              </a:buBlip>
            </a:pPr>
            <a:r>
              <a:rPr lang="en-US" altLang="en-US" sz="2400" dirty="0"/>
              <a:t>A project coach is not required </a:t>
            </a:r>
            <a:br>
              <a:rPr lang="en-US" altLang="en-US" sz="2400" dirty="0"/>
            </a:br>
            <a:r>
              <a:rPr lang="en-US" altLang="en-US" sz="2400" dirty="0"/>
              <a:t>but highly recommended.</a:t>
            </a:r>
          </a:p>
          <a:p>
            <a:pPr marL="452438" indent="-452438">
              <a:spcBef>
                <a:spcPts val="1200"/>
              </a:spcBef>
              <a:buFont typeface="Arial" panose="020B0604020202020204" pitchFamily="34" charset="0"/>
              <a:buBlip>
                <a:blip r:embed="rId3"/>
              </a:buBlip>
            </a:pPr>
            <a:r>
              <a:rPr lang="en-US" altLang="en-US" sz="2400" dirty="0"/>
              <a:t>Using a project coach is the </a:t>
            </a:r>
            <a:br>
              <a:rPr lang="en-US" altLang="en-US" sz="2400" dirty="0"/>
            </a:br>
            <a:r>
              <a:rPr lang="en-US" altLang="en-US" sz="2400" dirty="0"/>
              <a:t>Scout’s decision.</a:t>
            </a:r>
          </a:p>
          <a:p>
            <a:pPr marL="452438" indent="-452438">
              <a:spcBef>
                <a:spcPts val="1200"/>
              </a:spcBef>
              <a:buFont typeface="Arial" panose="020B0604020202020204" pitchFamily="34" charset="0"/>
              <a:buBlip>
                <a:blip r:embed="rId3"/>
              </a:buBlip>
            </a:pPr>
            <a:r>
              <a:rPr lang="en-US" altLang="en-US" sz="2400" dirty="0"/>
              <a:t>Coaches work in an advisory capacity.</a:t>
            </a:r>
          </a:p>
          <a:p>
            <a:pPr marL="452438" indent="-452438">
              <a:spcBef>
                <a:spcPts val="1200"/>
              </a:spcBef>
              <a:buFont typeface="Arial" panose="020B0604020202020204" pitchFamily="34" charset="0"/>
              <a:buBlip>
                <a:blip r:embed="rId3"/>
              </a:buBlip>
            </a:pPr>
            <a:r>
              <a:rPr lang="en-US" altLang="en-US" sz="2400" dirty="0"/>
              <a:t>Coaches do not have the authority to dictate changes or withdraw approval.</a:t>
            </a:r>
          </a:p>
        </p:txBody>
      </p:sp>
      <p:pic>
        <p:nvPicPr>
          <p:cNvPr id="2" name="Picture 2">
            <a:extLst>
              <a:ext uri="{FF2B5EF4-FFF2-40B4-BE49-F238E27FC236}">
                <a16:creationId xmlns:a16="http://schemas.microsoft.com/office/drawing/2014/main" id="{16FEE31F-56F2-3571-7A5A-800BA9596656}"/>
              </a:ext>
            </a:extLst>
          </p:cNvPr>
          <p:cNvPicPr>
            <a:picLocks noChangeAspect="1"/>
          </p:cNvPicPr>
          <p:nvPr/>
        </p:nvPicPr>
        <p:blipFill>
          <a:blip r:embed="rId4"/>
          <a:stretch>
            <a:fillRect/>
          </a:stretch>
        </p:blipFill>
        <p:spPr>
          <a:xfrm>
            <a:off x="5586371" y="2466947"/>
            <a:ext cx="2743200" cy="2057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B622565-432A-4A99-BEC8-E5C25AC2012B}"/>
              </a:ext>
            </a:extLst>
          </p:cNvPr>
          <p:cNvSpPr>
            <a:spLocks noGrp="1"/>
          </p:cNvSpPr>
          <p:nvPr>
            <p:ph type="title"/>
          </p:nvPr>
        </p:nvSpPr>
        <p:spPr>
          <a:xfrm>
            <a:off x="146050" y="295275"/>
            <a:ext cx="8859838" cy="1143000"/>
          </a:xfrm>
        </p:spPr>
        <p:txBody>
          <a:bodyPr/>
          <a:lstStyle/>
          <a:p>
            <a:r>
              <a:rPr lang="en-US" altLang="en-US" sz="4000" dirty="0"/>
              <a:t>Eagle Scout Service Project Fundraising</a:t>
            </a:r>
            <a:br>
              <a:rPr lang="en-US" altLang="en-US" sz="4000" dirty="0"/>
            </a:br>
            <a:r>
              <a:rPr lang="en-US" altLang="en-US" sz="2800" i="1" dirty="0"/>
              <a:t>GTA 9.0.2.10</a:t>
            </a:r>
            <a:endParaRPr lang="en-US" altLang="en-US" sz="2800" dirty="0"/>
          </a:p>
        </p:txBody>
      </p:sp>
      <p:sp>
        <p:nvSpPr>
          <p:cNvPr id="37891" name="Content Placeholder 2">
            <a:extLst>
              <a:ext uri="{FF2B5EF4-FFF2-40B4-BE49-F238E27FC236}">
                <a16:creationId xmlns:a16="http://schemas.microsoft.com/office/drawing/2014/main" id="{A9D9A7EA-295C-4C1E-AEA9-E67752711A18}"/>
              </a:ext>
            </a:extLst>
          </p:cNvPr>
          <p:cNvSpPr>
            <a:spLocks noGrp="1"/>
          </p:cNvSpPr>
          <p:nvPr>
            <p:ph idx="1"/>
          </p:nvPr>
        </p:nvSpPr>
        <p:spPr/>
        <p:txBody>
          <a:bodyPr/>
          <a:lstStyle/>
          <a:p>
            <a:pPr marL="452438" indent="-452438">
              <a:spcBef>
                <a:spcPts val="1200"/>
              </a:spcBef>
              <a:buFont typeface="Arial" panose="020B0604020202020204" pitchFamily="34" charset="0"/>
              <a:buBlip>
                <a:blip r:embed="rId3"/>
              </a:buBlip>
            </a:pPr>
            <a:r>
              <a:rPr lang="en-US" altLang="en-US" sz="2400" dirty="0"/>
              <a:t>Projects themselves may not be fundraisers.</a:t>
            </a:r>
          </a:p>
          <a:p>
            <a:pPr marL="452438" indent="-452438">
              <a:spcBef>
                <a:spcPts val="1200"/>
              </a:spcBef>
              <a:buFont typeface="Arial" panose="020B0604020202020204" pitchFamily="34" charset="0"/>
              <a:buBlip>
                <a:blip r:embed="rId3"/>
              </a:buBlip>
            </a:pPr>
            <a:r>
              <a:rPr lang="en-US" altLang="en-US" sz="2400" dirty="0"/>
              <a:t>Fundraising is permitted only for securing materials and otherwise facilitating the project.</a:t>
            </a:r>
          </a:p>
          <a:p>
            <a:pPr marL="452438" indent="-452438">
              <a:spcBef>
                <a:spcPts val="1200"/>
              </a:spcBef>
              <a:buFont typeface="Arial" panose="020B0604020202020204" pitchFamily="34" charset="0"/>
              <a:buBlip>
                <a:blip r:embed="rId3"/>
              </a:buBlip>
            </a:pPr>
            <a:r>
              <a:rPr lang="en-US" altLang="en-US" sz="2400" dirty="0"/>
              <a:t>Fundraising must be approved by the council unless funds are derived only from contributions by the beneficiary, the candidate, their relatives, the unit, its chartered organization, or from parents or members of the unit.</a:t>
            </a:r>
          </a:p>
          <a:p>
            <a:pPr marL="452438" indent="-452438">
              <a:spcBef>
                <a:spcPts val="1200"/>
              </a:spcBef>
              <a:buFont typeface="Arial" panose="020B0604020202020204" pitchFamily="34" charset="0"/>
              <a:buBlip>
                <a:blip r:embed="rId3"/>
              </a:buBlip>
            </a:pPr>
            <a:r>
              <a:rPr lang="en-US" altLang="en-US" sz="2400" dirty="0"/>
              <a:t>Procedures and limitations for Eagle Scout service project fundraising can be found on the back of the fundraising application, inside the workbook. </a:t>
            </a:r>
          </a:p>
          <a:p>
            <a:pPr marL="452438" indent="-452438">
              <a:spcBef>
                <a:spcPts val="1200"/>
              </a:spcBef>
              <a:buFont typeface="Arial" panose="020B0604020202020204" pitchFamily="34" charset="0"/>
              <a:buBlip>
                <a:blip r:embed="rId3"/>
              </a:buBlip>
            </a:pPr>
            <a:endParaRPr lang="en-US" altLang="en-US" sz="24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8500-6760-48ED-B69B-636515AF08E8}"/>
              </a:ext>
            </a:extLst>
          </p:cNvPr>
          <p:cNvSpPr>
            <a:spLocks noGrp="1"/>
          </p:cNvSpPr>
          <p:nvPr>
            <p:ph type="title"/>
          </p:nvPr>
        </p:nvSpPr>
        <p:spPr>
          <a:xfrm>
            <a:off x="206062" y="274638"/>
            <a:ext cx="8757634" cy="1143000"/>
          </a:xfrm>
        </p:spPr>
        <p:txBody>
          <a:bodyPr/>
          <a:lstStyle/>
          <a:p>
            <a:r>
              <a:rPr lang="en-US" altLang="en-US" sz="4000" dirty="0"/>
              <a:t>Evaluating the Project After Completion</a:t>
            </a:r>
            <a:br>
              <a:rPr lang="en-US" altLang="en-US" dirty="0"/>
            </a:br>
            <a:r>
              <a:rPr lang="en-US" altLang="en-US" sz="3200" i="1" dirty="0"/>
              <a:t>GTA 9.0.2.13</a:t>
            </a:r>
            <a:endParaRPr lang="en-US" dirty="0"/>
          </a:p>
        </p:txBody>
      </p:sp>
      <p:sp>
        <p:nvSpPr>
          <p:cNvPr id="3" name="Rectangle 2">
            <a:extLst>
              <a:ext uri="{FF2B5EF4-FFF2-40B4-BE49-F238E27FC236}">
                <a16:creationId xmlns:a16="http://schemas.microsoft.com/office/drawing/2014/main" id="{9B75EEA8-67AC-487C-B933-345ACF36D47B}"/>
              </a:ext>
            </a:extLst>
          </p:cNvPr>
          <p:cNvSpPr/>
          <p:nvPr/>
        </p:nvSpPr>
        <p:spPr>
          <a:xfrm>
            <a:off x="502277" y="1636578"/>
            <a:ext cx="8345508" cy="4001095"/>
          </a:xfrm>
          <a:prstGeom prst="rect">
            <a:avLst/>
          </a:prstGeom>
        </p:spPr>
        <p:txBody>
          <a:bodyPr wrap="square">
            <a:spAutoFit/>
          </a:bodyPr>
          <a:lstStyle/>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Completed projects must be evaluated on impact – the extent of benefit to the benefiting organization and on the leadership provided. </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There must be evidence of planning and development.</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There may be cases where the unit leader or beneficiary choose not to approve the project.</a:t>
            </a:r>
          </a:p>
          <a:p>
            <a:pPr marL="452438" indent="-452438">
              <a:spcBef>
                <a:spcPts val="1200"/>
              </a:spcBef>
              <a:buFont typeface="Arial" panose="020B0604020202020204" pitchFamily="34" charset="0"/>
              <a:buBlip>
                <a:blip r:embed="rId3"/>
              </a:buBlip>
              <a:defRPr/>
            </a:pPr>
            <a:r>
              <a:rPr lang="en-US" altLang="en-US" sz="2800" dirty="0">
                <a:ea typeface="ＭＳ Ｐゴシック" panose="020B0600070205080204" pitchFamily="34" charset="-128"/>
                <a:cs typeface="Arial" panose="020B0604020202020204" pitchFamily="34" charset="0"/>
              </a:rPr>
              <a:t>Sometimes a project is not completed as planned.</a:t>
            </a:r>
          </a:p>
        </p:txBody>
      </p:sp>
    </p:spTree>
    <p:extLst>
      <p:ext uri="{BB962C8B-B14F-4D97-AF65-F5344CB8AC3E}">
        <p14:creationId xmlns:p14="http://schemas.microsoft.com/office/powerpoint/2010/main" val="3221777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753188B-F51E-4C5B-A47C-A635A31034F2}"/>
              </a:ext>
            </a:extLst>
          </p:cNvPr>
          <p:cNvSpPr>
            <a:spLocks noGrp="1"/>
          </p:cNvSpPr>
          <p:nvPr>
            <p:ph type="title"/>
          </p:nvPr>
        </p:nvSpPr>
        <p:spPr>
          <a:xfrm>
            <a:off x="457200" y="306388"/>
            <a:ext cx="8229600" cy="1143000"/>
          </a:xfrm>
        </p:spPr>
        <p:txBody>
          <a:bodyPr/>
          <a:lstStyle/>
          <a:p>
            <a:r>
              <a:rPr lang="en-US" altLang="en-US" sz="4000" dirty="0"/>
              <a:t>Risk Management and the Project</a:t>
            </a:r>
            <a:br>
              <a:rPr lang="en-US" altLang="en-US" sz="4000" dirty="0"/>
            </a:br>
            <a:r>
              <a:rPr lang="en-US" altLang="en-US" sz="2800" i="1" dirty="0"/>
              <a:t>GTA 9.0.2.14</a:t>
            </a:r>
          </a:p>
        </p:txBody>
      </p:sp>
      <p:sp>
        <p:nvSpPr>
          <p:cNvPr id="39939" name="Content Placeholder 2">
            <a:extLst>
              <a:ext uri="{FF2B5EF4-FFF2-40B4-BE49-F238E27FC236}">
                <a16:creationId xmlns:a16="http://schemas.microsoft.com/office/drawing/2014/main" id="{A9CEE374-1484-45B5-9F29-1D4EC1D87E43}"/>
              </a:ext>
            </a:extLst>
          </p:cNvPr>
          <p:cNvSpPr>
            <a:spLocks noGrp="1"/>
          </p:cNvSpPr>
          <p:nvPr>
            <p:ph idx="1"/>
          </p:nvPr>
        </p:nvSpPr>
        <p:spPr>
          <a:xfrm>
            <a:off x="457200" y="1470025"/>
            <a:ext cx="8339138" cy="4881563"/>
          </a:xfrm>
        </p:spPr>
        <p:txBody>
          <a:bodyPr/>
          <a:lstStyle/>
          <a:p>
            <a:pPr marL="452438" indent="-452438">
              <a:spcBef>
                <a:spcPct val="0"/>
              </a:spcBef>
              <a:spcAft>
                <a:spcPts val="800"/>
              </a:spcAft>
              <a:buFont typeface="Arial" panose="020B0604020202020204" pitchFamily="34" charset="0"/>
              <a:buBlip>
                <a:blip r:embed="rId3"/>
              </a:buBlip>
            </a:pPr>
            <a:r>
              <a:rPr lang="en-US" altLang="en-US" sz="2600" dirty="0"/>
              <a:t>All Eagle Scout service projects constitute official Scouting activity and are considered part of a unit’s program.</a:t>
            </a:r>
          </a:p>
          <a:p>
            <a:pPr marL="452438" indent="-452438">
              <a:spcBef>
                <a:spcPct val="0"/>
              </a:spcBef>
              <a:spcAft>
                <a:spcPts val="800"/>
              </a:spcAft>
              <a:buFont typeface="Arial" panose="020B0604020202020204" pitchFamily="34" charset="0"/>
              <a:buBlip>
                <a:blip r:embed="rId3"/>
              </a:buBlip>
            </a:pPr>
            <a:r>
              <a:rPr lang="en-US" altLang="en-US" sz="2600" dirty="0"/>
              <a:t>The health and safety of those working on Eagle projects must be incorporated into project execution. This is an adult responsibility.</a:t>
            </a:r>
          </a:p>
          <a:p>
            <a:pPr marL="452438" indent="-452438">
              <a:spcBef>
                <a:spcPct val="0"/>
              </a:spcBef>
              <a:spcAft>
                <a:spcPts val="800"/>
              </a:spcAft>
              <a:buFont typeface="Arial" panose="020B0604020202020204" pitchFamily="34" charset="0"/>
              <a:buBlip>
                <a:blip r:embed="rId3"/>
              </a:buBlip>
            </a:pPr>
            <a:r>
              <a:rPr lang="en-US" altLang="en-US" sz="2600" dirty="0"/>
              <a:t>The </a:t>
            </a:r>
            <a:r>
              <a:rPr lang="en-US" altLang="en-US" sz="2600" i="1" dirty="0"/>
              <a:t>SAFE Project Tool Use </a:t>
            </a:r>
            <a:r>
              <a:rPr lang="en-US" altLang="en-US" sz="2600" dirty="0"/>
              <a:t>and the </a:t>
            </a:r>
            <a:r>
              <a:rPr lang="en-US" altLang="en-US" sz="2600" i="1" dirty="0"/>
              <a:t>Guide to Safe Scouting </a:t>
            </a:r>
            <a:r>
              <a:rPr lang="en-US" altLang="en-US" sz="2600" dirty="0"/>
              <a:t>should be consulted during project planning.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560D8EB-C0E1-4936-8D23-F91BF200B1FD}"/>
              </a:ext>
            </a:extLst>
          </p:cNvPr>
          <p:cNvSpPr>
            <a:spLocks noGrp="1"/>
          </p:cNvSpPr>
          <p:nvPr>
            <p:ph type="title"/>
          </p:nvPr>
        </p:nvSpPr>
        <p:spPr/>
        <p:txBody>
          <a:bodyPr/>
          <a:lstStyle/>
          <a:p>
            <a:r>
              <a:rPr lang="en-US" altLang="en-US" dirty="0"/>
              <a:t>For More Information</a:t>
            </a:r>
          </a:p>
        </p:txBody>
      </p:sp>
      <p:sp>
        <p:nvSpPr>
          <p:cNvPr id="44035" name="Content Placeholder 2">
            <a:extLst>
              <a:ext uri="{FF2B5EF4-FFF2-40B4-BE49-F238E27FC236}">
                <a16:creationId xmlns:a16="http://schemas.microsoft.com/office/drawing/2014/main" id="{E64C2406-F0F5-47F9-AC27-A7A58610C76F}"/>
              </a:ext>
            </a:extLst>
          </p:cNvPr>
          <p:cNvSpPr>
            <a:spLocks noGrp="1"/>
          </p:cNvSpPr>
          <p:nvPr>
            <p:ph idx="1"/>
          </p:nvPr>
        </p:nvSpPr>
        <p:spPr/>
        <p:txBody>
          <a:bodyPr/>
          <a:lstStyle/>
          <a:p>
            <a:pPr marL="452438" indent="-452438">
              <a:spcBef>
                <a:spcPct val="0"/>
              </a:spcBef>
              <a:spcAft>
                <a:spcPts val="800"/>
              </a:spcAft>
              <a:buFont typeface="Arial" panose="020B0604020202020204" pitchFamily="34" charset="0"/>
              <a:buBlip>
                <a:blip r:embed="rId3"/>
              </a:buBlip>
            </a:pPr>
            <a:r>
              <a:rPr lang="en-US" altLang="en-US" sz="2800" i="1" dirty="0"/>
              <a:t>Guide to Advancement</a:t>
            </a:r>
          </a:p>
          <a:p>
            <a:pPr marL="452438" indent="-452438">
              <a:spcBef>
                <a:spcPct val="0"/>
              </a:spcBef>
              <a:spcAft>
                <a:spcPts val="800"/>
              </a:spcAft>
              <a:buFont typeface="Arial" panose="020B0604020202020204" pitchFamily="34" charset="0"/>
              <a:buBlip>
                <a:blip r:embed="rId3"/>
              </a:buBlip>
            </a:pPr>
            <a:r>
              <a:rPr lang="en-US" altLang="en-US" sz="2600" u="sng" dirty="0">
                <a:solidFill>
                  <a:srgbClr val="0000FF"/>
                </a:solidFill>
              </a:rPr>
              <a:t>www.Scouting.org/advancement</a:t>
            </a:r>
          </a:p>
          <a:p>
            <a:pPr marL="452438" indent="-452438">
              <a:spcBef>
                <a:spcPct val="0"/>
              </a:spcBef>
              <a:spcAft>
                <a:spcPts val="800"/>
              </a:spcAft>
              <a:buFont typeface="Arial" panose="020B0604020202020204" pitchFamily="34" charset="0"/>
              <a:buBlip>
                <a:blip r:embed="rId3"/>
              </a:buBlip>
            </a:pPr>
            <a:r>
              <a:rPr lang="en-US" altLang="en-US" sz="2800" i="1" dirty="0"/>
              <a:t>Eagle Scout Rank Application</a:t>
            </a:r>
          </a:p>
          <a:p>
            <a:pPr marL="452438" indent="-452438">
              <a:spcBef>
                <a:spcPct val="0"/>
              </a:spcBef>
              <a:spcAft>
                <a:spcPts val="800"/>
              </a:spcAft>
              <a:buFont typeface="Arial" panose="020B0604020202020204" pitchFamily="34" charset="0"/>
              <a:buBlip>
                <a:blip r:embed="rId3"/>
              </a:buBlip>
            </a:pPr>
            <a:r>
              <a:rPr lang="en-US" altLang="en-US" sz="2800" i="1" dirty="0"/>
              <a:t>Eagle Scout Service Project </a:t>
            </a:r>
            <a:br>
              <a:rPr lang="en-US" altLang="en-US" sz="2800" i="1" dirty="0"/>
            </a:br>
            <a:r>
              <a:rPr lang="en-US" altLang="en-US" sz="2800" i="1" dirty="0"/>
              <a:t>Workbook.</a:t>
            </a:r>
          </a:p>
          <a:p>
            <a:pPr marL="452438" indent="-452438">
              <a:spcBef>
                <a:spcPct val="0"/>
              </a:spcBef>
              <a:spcAft>
                <a:spcPts val="800"/>
              </a:spcAft>
              <a:buFont typeface="Arial" panose="020B0604020202020204" pitchFamily="34" charset="0"/>
              <a:buBlip>
                <a:blip r:embed="rId3"/>
              </a:buBlip>
            </a:pPr>
            <a:r>
              <a:rPr lang="en-US" altLang="en-US" sz="2800" dirty="0"/>
              <a:t>If you have questions, district </a:t>
            </a:r>
            <a:br>
              <a:rPr lang="en-US" altLang="en-US" sz="2800" dirty="0"/>
            </a:br>
            <a:r>
              <a:rPr lang="en-US" altLang="en-US" sz="2800" dirty="0"/>
              <a:t>and council advancement </a:t>
            </a:r>
            <a:br>
              <a:rPr lang="en-US" altLang="en-US" sz="2800" dirty="0"/>
            </a:br>
            <a:r>
              <a:rPr lang="en-US" altLang="en-US" sz="2800" dirty="0"/>
              <a:t>administrators first, then:</a:t>
            </a:r>
            <a:br>
              <a:rPr lang="en-US" altLang="en-US" sz="2800" dirty="0"/>
            </a:br>
            <a:r>
              <a:rPr lang="en-US" altLang="en-US" sz="2600" dirty="0">
                <a:hlinkClick r:id="rId4"/>
              </a:rPr>
              <a:t>Advancement.team@scouting.org</a:t>
            </a:r>
            <a:endParaRPr lang="en-US" altLang="en-US" sz="2600" dirty="0"/>
          </a:p>
        </p:txBody>
      </p:sp>
      <p:pic>
        <p:nvPicPr>
          <p:cNvPr id="44036" name="Picture 3">
            <a:extLst>
              <a:ext uri="{FF2B5EF4-FFF2-40B4-BE49-F238E27FC236}">
                <a16:creationId xmlns:a16="http://schemas.microsoft.com/office/drawing/2014/main" id="{3BC3DF92-4154-427F-9FA1-D7984BFD22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9788" y="2211388"/>
            <a:ext cx="22669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304">
            <a:extLst>
              <a:ext uri="{FF2B5EF4-FFF2-40B4-BE49-F238E27FC236}">
                <a16:creationId xmlns:a16="http://schemas.microsoft.com/office/drawing/2014/main" id="{617FE40D-BAFB-4A42-9C8B-D1E75C11A7DA}"/>
              </a:ext>
            </a:extLst>
          </p:cNvPr>
          <p:cNvSpPr>
            <a:spLocks noGrp="1"/>
          </p:cNvSpPr>
          <p:nvPr>
            <p:ph type="title"/>
          </p:nvPr>
        </p:nvSpPr>
        <p:spPr>
          <a:xfrm>
            <a:off x="3448050" y="3978275"/>
            <a:ext cx="4645025" cy="768350"/>
          </a:xfrm>
        </p:spPr>
        <p:txBody>
          <a:bodyPr lIns="91425" tIns="45700" rIns="91425" bIns="45700">
            <a:spAutoFit/>
          </a:bodyPr>
          <a:lstStyle/>
          <a:p>
            <a:pPr>
              <a:buSzPct val="25000"/>
            </a:pPr>
            <a:r>
              <a:rPr lang="en-US" altLang="en-US" dirty="0"/>
              <a:t>Questions?</a:t>
            </a:r>
          </a:p>
        </p:txBody>
      </p:sp>
      <p:sp>
        <p:nvSpPr>
          <p:cNvPr id="46083" name="Shape 306">
            <a:extLst>
              <a:ext uri="{FF2B5EF4-FFF2-40B4-BE49-F238E27FC236}">
                <a16:creationId xmlns:a16="http://schemas.microsoft.com/office/drawing/2014/main" id="{C64E16F1-C387-41D2-AFA6-DCCF2D18905C}"/>
              </a:ext>
            </a:extLst>
          </p:cNvPr>
          <p:cNvSpPr>
            <a:spLocks noGrp="1"/>
          </p:cNvSpPr>
          <p:nvPr>
            <p:ph type="sldNum" sz="quarter" idx="4294967295"/>
          </p:nvPr>
        </p:nvSpPr>
        <p:spPr bwMode="auto">
          <a:xfrm>
            <a:off x="873125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000000"/>
              </a:buClr>
              <a:buSzPct val="25000"/>
              <a:buFont typeface="Arial" panose="020B0604020202020204" pitchFamily="34" charset="0"/>
              <a:buNone/>
            </a:pPr>
            <a:r>
              <a:rPr lang="en-US" altLang="en-US" sz="1800" dirty="0"/>
              <a:t> </a:t>
            </a:r>
          </a:p>
        </p:txBody>
      </p:sp>
      <p:pic>
        <p:nvPicPr>
          <p:cNvPr id="46084" name="Picture 1">
            <a:extLst>
              <a:ext uri="{FF2B5EF4-FFF2-40B4-BE49-F238E27FC236}">
                <a16:creationId xmlns:a16="http://schemas.microsoft.com/office/drawing/2014/main" id="{FF0F9E6F-A095-492E-AE62-C124FA2C05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2" descr="G:\Advancement Academy\Graphics\question 1.jpg">
            <a:extLst>
              <a:ext uri="{FF2B5EF4-FFF2-40B4-BE49-F238E27FC236}">
                <a16:creationId xmlns:a16="http://schemas.microsoft.com/office/drawing/2014/main" id="{7F377B32-41DB-4094-8C5B-CC5E45333815}"/>
              </a:ext>
            </a:extLst>
          </p:cNvPr>
          <p:cNvPicPr>
            <a:picLocks noChangeAspect="1" noChangeArrowheads="1"/>
          </p:cNvPicPr>
          <p:nvPr/>
        </p:nvPicPr>
        <p:blipFill>
          <a:blip r:embed="rId4">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5750" y="2971800"/>
            <a:ext cx="29718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AutoNum type="arabicPeriod"/>
            </a:pPr>
            <a:r>
              <a:rPr lang="en-US" sz="2800" dirty="0"/>
              <a:t>Be active in your troop for at least six months as a Life Scout.</a:t>
            </a:r>
          </a:p>
          <a:p>
            <a:pPr marL="457200" lvl="1" indent="0">
              <a:buNone/>
            </a:pPr>
            <a:r>
              <a:rPr lang="en-US" sz="2400" b="1" i="1" dirty="0"/>
              <a:t>What counts as ‘active’?</a:t>
            </a:r>
            <a:endParaRPr lang="en-GB" sz="2400" b="1" i="1" dirty="0"/>
          </a:p>
          <a:p>
            <a:pPr marL="799200" lvl="2" indent="-342000">
              <a:spcBef>
                <a:spcPts val="576"/>
              </a:spcBef>
              <a:buBlip>
                <a:blip r:embed="rId3"/>
              </a:buBlip>
            </a:pPr>
            <a:r>
              <a:rPr lang="en-GB" dirty="0"/>
              <a:t>You need to be </a:t>
            </a:r>
            <a:r>
              <a:rPr lang="en-GB" i="1" dirty="0"/>
              <a:t>registered with the unit</a:t>
            </a:r>
          </a:p>
          <a:p>
            <a:pPr marL="799200" lvl="2" indent="-342000">
              <a:spcBef>
                <a:spcPts val="576"/>
              </a:spcBef>
              <a:buBlip>
                <a:blip r:embed="rId3"/>
              </a:buBlip>
            </a:pPr>
            <a:r>
              <a:rPr lang="en-GB" dirty="0"/>
              <a:t>You need to be </a:t>
            </a:r>
            <a:r>
              <a:rPr lang="en-GB" i="1" dirty="0"/>
              <a:t>in good standing</a:t>
            </a:r>
          </a:p>
          <a:p>
            <a:pPr marL="1257300" lvl="2" indent="-342900">
              <a:buSzPct val="75000"/>
              <a:buFont typeface="Wingdings" panose="05000000000000000000" pitchFamily="2" charset="2"/>
              <a:buChar char="Ø"/>
            </a:pPr>
            <a:r>
              <a:rPr lang="en-GB" sz="2000" dirty="0"/>
              <a:t>This is a disciplinary thing.  You’ll know if it applies.</a:t>
            </a:r>
          </a:p>
          <a:p>
            <a:pPr marL="799200" lvl="2" indent="-342000">
              <a:spcBef>
                <a:spcPts val="576"/>
              </a:spcBef>
              <a:buBlip>
                <a:blip r:embed="rId3"/>
              </a:buBlip>
            </a:pPr>
            <a:r>
              <a:rPr lang="en-GB" dirty="0"/>
              <a:t>You need to </a:t>
            </a:r>
            <a:r>
              <a:rPr lang="en-GB" i="1" dirty="0"/>
              <a:t>meet the unit’s reasonable expectations</a:t>
            </a:r>
          </a:p>
          <a:p>
            <a:pPr marL="1257300" lvl="2" indent="-342900">
              <a:buSzPct val="75000"/>
              <a:buFont typeface="Wingdings" panose="05000000000000000000" pitchFamily="2" charset="2"/>
              <a:buChar char="Ø"/>
            </a:pPr>
            <a:r>
              <a:rPr lang="en-GB" sz="2000" dirty="0"/>
              <a:t>These expectations must be known in advance</a:t>
            </a:r>
          </a:p>
          <a:p>
            <a:pPr marL="1257300" lvl="2" indent="-342900">
              <a:buSzPct val="75000"/>
              <a:buFont typeface="Wingdings" panose="05000000000000000000" pitchFamily="2" charset="2"/>
              <a:buChar char="Ø"/>
            </a:pPr>
            <a:r>
              <a:rPr lang="en-GB" sz="2000" dirty="0"/>
              <a:t>Summers off still count; Scouting is year-round</a:t>
            </a:r>
          </a:p>
          <a:p>
            <a:pPr marL="1257300" lvl="2" indent="-342900">
              <a:buSzPct val="75000"/>
              <a:buFont typeface="Wingdings" panose="05000000000000000000" pitchFamily="2" charset="2"/>
              <a:buChar char="Ø"/>
            </a:pPr>
            <a:r>
              <a:rPr lang="en-GB" sz="2000" dirty="0"/>
              <a:t>If you don’t meet the expectation, there are alternatives</a:t>
            </a:r>
          </a:p>
          <a:p>
            <a:pPr lvl="1"/>
            <a:endParaRPr lang="en-US" dirty="0"/>
          </a:p>
        </p:txBody>
      </p:sp>
    </p:spTree>
    <p:extLst>
      <p:ext uri="{BB962C8B-B14F-4D97-AF65-F5344CB8AC3E}">
        <p14:creationId xmlns:p14="http://schemas.microsoft.com/office/powerpoint/2010/main" val="1806981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Font typeface="+mj-lt"/>
              <a:buAutoNum type="arabicPeriod" startAt="2"/>
            </a:pPr>
            <a:r>
              <a:rPr lang="en-US" sz="2800" dirty="0"/>
              <a:t>As a Life Scout, demonstrate Scout Spirit by living the Scout Oath and Scout Law.</a:t>
            </a:r>
          </a:p>
          <a:p>
            <a:pPr marL="457200" lvl="1" indent="0">
              <a:buNone/>
            </a:pPr>
            <a:r>
              <a:rPr lang="en-US" sz="2400" b="1" i="1" dirty="0"/>
              <a:t>Tell:</a:t>
            </a:r>
          </a:p>
          <a:p>
            <a:pPr marL="799200" lvl="2" indent="-342000">
              <a:spcBef>
                <a:spcPts val="576"/>
              </a:spcBef>
              <a:buBlip>
                <a:blip r:embed="rId3"/>
              </a:buBlip>
            </a:pPr>
            <a:r>
              <a:rPr lang="en-US" dirty="0"/>
              <a:t>How you have done your duty to God,</a:t>
            </a:r>
          </a:p>
          <a:p>
            <a:pPr marL="799200" lvl="2" indent="-342000">
              <a:spcBef>
                <a:spcPts val="576"/>
              </a:spcBef>
              <a:buBlip>
                <a:blip r:embed="rId3"/>
              </a:buBlip>
            </a:pPr>
            <a:r>
              <a:rPr lang="en-US" dirty="0"/>
              <a:t>How you have lived the Scout Oath and Scout Law in your everyday life, and</a:t>
            </a:r>
          </a:p>
          <a:p>
            <a:pPr marL="799200" lvl="2" indent="-342000">
              <a:spcBef>
                <a:spcPts val="576"/>
              </a:spcBef>
              <a:buBlip>
                <a:blip r:embed="rId3"/>
              </a:buBlip>
            </a:pPr>
            <a:r>
              <a:rPr lang="en-US" dirty="0"/>
              <a:t>How your understanding of the Scout Oath and Scout Law will guide your life in the future. </a:t>
            </a:r>
          </a:p>
        </p:txBody>
      </p:sp>
    </p:spTree>
    <p:extLst>
      <p:ext uri="{BB962C8B-B14F-4D97-AF65-F5344CB8AC3E}">
        <p14:creationId xmlns:p14="http://schemas.microsoft.com/office/powerpoint/2010/main" val="1685489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600201"/>
            <a:ext cx="8229600" cy="1351546"/>
          </a:xfrm>
          <a:prstGeom prst="rect">
            <a:avLst/>
          </a:prstGeom>
        </p:spPr>
        <p:txBody>
          <a:bodyPr/>
          <a:lstStyle/>
          <a:p>
            <a:pPr marL="514350" indent="-514350">
              <a:buFont typeface="+mj-lt"/>
              <a:buAutoNum type="arabicPeriod" startAt="3"/>
            </a:pPr>
            <a:r>
              <a:rPr lang="en-US" sz="2800" dirty="0"/>
              <a:t>Earn a total of 21 merit badges (11 more than required for the Life rank), including these 14 merit badges:</a:t>
            </a:r>
          </a:p>
        </p:txBody>
      </p:sp>
      <p:sp>
        <p:nvSpPr>
          <p:cNvPr id="2" name="TextBox 1"/>
          <p:cNvSpPr txBox="1"/>
          <p:nvPr/>
        </p:nvSpPr>
        <p:spPr>
          <a:xfrm>
            <a:off x="457200" y="2951747"/>
            <a:ext cx="8196067" cy="2052000"/>
          </a:xfrm>
          <a:prstGeom prst="rect">
            <a:avLst/>
          </a:prstGeom>
          <a:noFill/>
        </p:spPr>
        <p:txBody>
          <a:bodyPr wrap="square" numCol="2" rtlCol="0">
            <a:spAutoFit/>
          </a:bodyPr>
          <a:lstStyle/>
          <a:p>
            <a:pPr lvl="1"/>
            <a:r>
              <a:rPr lang="en-US" sz="1800" dirty="0"/>
              <a:t>Camping</a:t>
            </a:r>
          </a:p>
          <a:p>
            <a:pPr lvl="1"/>
            <a:r>
              <a:rPr lang="en-US" sz="1800" dirty="0"/>
              <a:t>Citizenship in the Community</a:t>
            </a:r>
          </a:p>
          <a:p>
            <a:pPr lvl="1"/>
            <a:r>
              <a:rPr lang="en-US" sz="1800" dirty="0"/>
              <a:t>Citizenship in the Nation</a:t>
            </a:r>
          </a:p>
          <a:p>
            <a:pPr lvl="1"/>
            <a:r>
              <a:rPr lang="en-US" sz="1800" dirty="0"/>
              <a:t>Citizenship in the World</a:t>
            </a:r>
          </a:p>
          <a:p>
            <a:pPr lvl="1"/>
            <a:r>
              <a:rPr lang="en-US" sz="1800" dirty="0"/>
              <a:t>Citizenship in Society</a:t>
            </a:r>
          </a:p>
          <a:p>
            <a:pPr lvl="1"/>
            <a:r>
              <a:rPr lang="en-US" sz="1800" dirty="0"/>
              <a:t>Communication</a:t>
            </a:r>
          </a:p>
          <a:p>
            <a:pPr lvl="1"/>
            <a:r>
              <a:rPr lang="en-US" sz="1800" dirty="0"/>
              <a:t>Cooking</a:t>
            </a:r>
          </a:p>
          <a:p>
            <a:r>
              <a:rPr lang="en-US" sz="1800" dirty="0"/>
              <a:t>Emergency Preparedness </a:t>
            </a:r>
            <a:r>
              <a:rPr lang="en-US" sz="1800" i="1" dirty="0"/>
              <a:t>OR </a:t>
            </a:r>
            <a:r>
              <a:rPr lang="en-US" sz="1800" dirty="0"/>
              <a:t>Lifesaving</a:t>
            </a:r>
          </a:p>
          <a:p>
            <a:r>
              <a:rPr lang="en-US" sz="1800" dirty="0"/>
              <a:t>Environmental Science </a:t>
            </a:r>
            <a:r>
              <a:rPr lang="en-US" sz="1800" i="1" dirty="0"/>
              <a:t>OR</a:t>
            </a:r>
            <a:r>
              <a:rPr lang="en-US" sz="1800" dirty="0"/>
              <a:t> Sustainability</a:t>
            </a:r>
          </a:p>
          <a:p>
            <a:r>
              <a:rPr lang="en-US" sz="1800" dirty="0"/>
              <a:t>Family Life</a:t>
            </a:r>
            <a:endParaRPr lang="en-GB" sz="1800" dirty="0"/>
          </a:p>
          <a:p>
            <a:r>
              <a:rPr lang="en-US" sz="1800" dirty="0"/>
              <a:t>First Aid</a:t>
            </a:r>
          </a:p>
          <a:p>
            <a:r>
              <a:rPr lang="en-US" sz="1800" dirty="0"/>
              <a:t>Personal Fitness</a:t>
            </a:r>
          </a:p>
          <a:p>
            <a:r>
              <a:rPr lang="en-US" sz="1800" dirty="0"/>
              <a:t>Personal Management</a:t>
            </a:r>
          </a:p>
          <a:p>
            <a:r>
              <a:rPr lang="en-US" sz="1800" dirty="0"/>
              <a:t>Swimming </a:t>
            </a:r>
            <a:r>
              <a:rPr lang="en-US" sz="1800" i="1" dirty="0"/>
              <a:t>OR</a:t>
            </a:r>
            <a:r>
              <a:rPr lang="en-US" sz="1800" dirty="0"/>
              <a:t> Hiking </a:t>
            </a:r>
            <a:r>
              <a:rPr lang="en-US" sz="1800" i="1" dirty="0"/>
              <a:t>OR</a:t>
            </a:r>
            <a:r>
              <a:rPr lang="en-US" sz="1800" dirty="0"/>
              <a:t> Cycling</a:t>
            </a:r>
          </a:p>
        </p:txBody>
      </p:sp>
      <p:sp>
        <p:nvSpPr>
          <p:cNvPr id="3" name="Rectangle 2"/>
          <p:cNvSpPr/>
          <p:nvPr/>
        </p:nvSpPr>
        <p:spPr>
          <a:xfrm>
            <a:off x="457200" y="5003747"/>
            <a:ext cx="8207247" cy="1106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342900" indent="-342900">
              <a:buFont typeface="Arial" panose="020B0604020202020204" pitchFamily="34" charset="0"/>
              <a:buChar char="•"/>
            </a:pPr>
            <a:r>
              <a:rPr lang="en-GB" sz="1600" dirty="0">
                <a:ln w="0"/>
                <a:solidFill>
                  <a:schemeClr val="tx1"/>
                </a:solidFill>
              </a:rPr>
              <a:t>Citizenship in Society is required as of July 1</a:t>
            </a:r>
            <a:r>
              <a:rPr lang="en-GB" sz="1600" baseline="30000" dirty="0">
                <a:ln w="0"/>
                <a:solidFill>
                  <a:schemeClr val="tx1"/>
                </a:solidFill>
              </a:rPr>
              <a:t>st</a:t>
            </a:r>
            <a:r>
              <a:rPr lang="en-GB" sz="1600" dirty="0">
                <a:ln w="0"/>
                <a:solidFill>
                  <a:schemeClr val="tx1"/>
                </a:solidFill>
              </a:rPr>
              <a:t>, 2022</a:t>
            </a:r>
          </a:p>
          <a:p>
            <a:pPr marL="342900" indent="-342900">
              <a:buFont typeface="Arial" panose="020B0604020202020204" pitchFamily="34" charset="0"/>
              <a:buChar char="•"/>
            </a:pPr>
            <a:r>
              <a:rPr lang="en-GB" sz="1600" dirty="0">
                <a:ln w="0"/>
                <a:solidFill>
                  <a:schemeClr val="tx1"/>
                </a:solidFill>
              </a:rPr>
              <a:t>You may choose </a:t>
            </a:r>
            <a:r>
              <a:rPr lang="en-GB" sz="1600" i="1" dirty="0">
                <a:ln w="0"/>
                <a:solidFill>
                  <a:schemeClr val="tx1"/>
                </a:solidFill>
              </a:rPr>
              <a:t>one</a:t>
            </a:r>
            <a:r>
              <a:rPr lang="en-GB" sz="1600" dirty="0">
                <a:ln w="0"/>
                <a:solidFill>
                  <a:schemeClr val="tx1"/>
                </a:solidFill>
              </a:rPr>
              <a:t> of each badge in </a:t>
            </a:r>
            <a:r>
              <a:rPr lang="en-GB" sz="1600" dirty="0">
                <a:ln w="0"/>
                <a:solidFill>
                  <a:srgbClr val="800000"/>
                </a:solidFill>
              </a:rPr>
              <a:t>red</a:t>
            </a:r>
            <a:r>
              <a:rPr lang="en-GB" sz="1600" dirty="0">
                <a:ln w="0"/>
                <a:solidFill>
                  <a:schemeClr val="tx1"/>
                </a:solidFill>
              </a:rPr>
              <a:t>, </a:t>
            </a:r>
            <a:r>
              <a:rPr lang="en-GB" sz="1600" dirty="0">
                <a:ln w="0"/>
                <a:solidFill>
                  <a:srgbClr val="336600"/>
                </a:solidFill>
              </a:rPr>
              <a:t>green</a:t>
            </a:r>
            <a:r>
              <a:rPr lang="en-GB" sz="1600" dirty="0">
                <a:ln w="0"/>
                <a:solidFill>
                  <a:schemeClr val="tx1"/>
                </a:solidFill>
              </a:rPr>
              <a:t>, and </a:t>
            </a:r>
            <a:r>
              <a:rPr lang="en-GB" sz="1600" dirty="0">
                <a:ln w="0"/>
                <a:solidFill>
                  <a:srgbClr val="000066"/>
                </a:solidFill>
              </a:rPr>
              <a:t>blue</a:t>
            </a:r>
            <a:r>
              <a:rPr lang="en-GB" sz="1600" dirty="0">
                <a:ln w="0"/>
                <a:solidFill>
                  <a:schemeClr val="tx1"/>
                </a:solidFill>
              </a:rPr>
              <a:t> for your 14 required badges.</a:t>
            </a:r>
          </a:p>
          <a:p>
            <a:pPr marL="342900" indent="-342900">
              <a:buFont typeface="Arial" panose="020B0604020202020204" pitchFamily="34" charset="0"/>
              <a:buChar char="•"/>
            </a:pPr>
            <a:r>
              <a:rPr lang="en-GB" sz="1600" dirty="0">
                <a:ln w="0"/>
                <a:solidFill>
                  <a:schemeClr val="tx1"/>
                </a:solidFill>
              </a:rPr>
              <a:t>You may use the others in place of non-required badges to fill up the list of 21, if you’ve earned them</a:t>
            </a:r>
          </a:p>
        </p:txBody>
      </p:sp>
    </p:spTree>
    <p:extLst>
      <p:ext uri="{BB962C8B-B14F-4D97-AF65-F5344CB8AC3E}">
        <p14:creationId xmlns:p14="http://schemas.microsoft.com/office/powerpoint/2010/main" val="245526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iterate type="wd">
                                    <p:tmAbs val="0"/>
                                  </p:iterate>
                                  <p:childTnLst>
                                    <p:set>
                                      <p:cBhvr override="childStyle">
                                        <p:cTn id="6" dur="indefinite"/>
                                        <p:tgtEl>
                                          <p:spTgt spid="2">
                                            <p:txEl>
                                              <p:pRg st="4" end="4"/>
                                            </p:txEl>
                                          </p:spTgt>
                                        </p:tgtEl>
                                        <p:attrNameLst>
                                          <p:attrName>style.color</p:attrName>
                                        </p:attrNameLst>
                                      </p:cBhvr>
                                      <p:to>
                                        <p:clrVal>
                                          <a:srgbClr val="2B96A5"/>
                                        </p:clrVal>
                                      </p:to>
                                    </p:set>
                                  </p:childTnLst>
                                </p:cTn>
                              </p:par>
                              <p:par>
                                <p:cTn id="7" presetID="15" presetClass="emph" presetSubtype="0" nodeType="withEffect">
                                  <p:stCondLst>
                                    <p:cond delay="0"/>
                                  </p:stCondLst>
                                  <p:iterate type="wd">
                                    <p:tmAbs val="25"/>
                                  </p:iterate>
                                  <p:childTnLst>
                                    <p:set>
                                      <p:cBhvr override="childStyle">
                                        <p:cTn id="8" dur="indefinite"/>
                                        <p:tgtEl>
                                          <p:spTgt spid="2">
                                            <p:txEl>
                                              <p:pRg st="4" end="4"/>
                                            </p:txEl>
                                          </p:spTgt>
                                        </p:tgtEl>
                                        <p:attrNameLst>
                                          <p:attrName>style.fontWeight</p:attrName>
                                        </p:attrNameLst>
                                      </p:cBhvr>
                                      <p:to>
                                        <p:strVal val="bold"/>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iterate type="wd">
                                    <p:tmAbs val="0"/>
                                  </p:iterate>
                                  <p:childTnLst>
                                    <p:set>
                                      <p:cBhvr override="childStyle">
                                        <p:cTn id="14" dur="indefinite"/>
                                        <p:tgtEl>
                                          <p:spTgt spid="2">
                                            <p:txEl>
                                              <p:pRg st="7" end="7"/>
                                            </p:txEl>
                                          </p:spTgt>
                                        </p:tgtEl>
                                        <p:attrNameLst>
                                          <p:attrName>style.color</p:attrName>
                                        </p:attrNameLst>
                                      </p:cBhvr>
                                      <p:to>
                                        <p:clrVal>
                                          <a:srgbClr val="800000"/>
                                        </p:clrVal>
                                      </p:to>
                                    </p:set>
                                  </p:childTnLst>
                                </p:cTn>
                              </p:par>
                              <p:par>
                                <p:cTn id="15" presetID="15" presetClass="emph" presetSubtype="0" nodeType="withEffect">
                                  <p:stCondLst>
                                    <p:cond delay="0"/>
                                  </p:stCondLst>
                                  <p:iterate type="wd">
                                    <p:tmAbs val="25"/>
                                  </p:iterate>
                                  <p:childTnLst>
                                    <p:set>
                                      <p:cBhvr override="childStyle">
                                        <p:cTn id="16" dur="indefinite"/>
                                        <p:tgtEl>
                                          <p:spTgt spid="2">
                                            <p:txEl>
                                              <p:pRg st="7" end="7"/>
                                            </p:txEl>
                                          </p:spTgt>
                                        </p:tgtEl>
                                        <p:attrNameLst>
                                          <p:attrName>style.fontWeight</p:attrName>
                                        </p:attrNameLst>
                                      </p:cBhvr>
                                      <p:to>
                                        <p:strVal val="bold"/>
                                      </p:to>
                                    </p:set>
                                  </p:childTnLst>
                                </p:cTn>
                              </p:par>
                              <p:par>
                                <p:cTn id="17" presetID="3" presetClass="emph" presetSubtype="1" nodeType="withEffect">
                                  <p:stCondLst>
                                    <p:cond delay="0"/>
                                  </p:stCondLst>
                                  <p:iterate type="wd">
                                    <p:tmAbs val="0"/>
                                  </p:iterate>
                                  <p:childTnLst>
                                    <p:set>
                                      <p:cBhvr override="childStyle">
                                        <p:cTn id="18" dur="indefinite"/>
                                        <p:tgtEl>
                                          <p:spTgt spid="2">
                                            <p:txEl>
                                              <p:pRg st="8" end="8"/>
                                            </p:txEl>
                                          </p:spTgt>
                                        </p:tgtEl>
                                        <p:attrNameLst>
                                          <p:attrName>style.color</p:attrName>
                                        </p:attrNameLst>
                                      </p:cBhvr>
                                      <p:to>
                                        <p:clrVal>
                                          <a:srgbClr val="336600"/>
                                        </p:clrVal>
                                      </p:to>
                                    </p:set>
                                  </p:childTnLst>
                                </p:cTn>
                              </p:par>
                              <p:par>
                                <p:cTn id="19" presetID="15" presetClass="emph" presetSubtype="0" nodeType="withEffect">
                                  <p:stCondLst>
                                    <p:cond delay="0"/>
                                  </p:stCondLst>
                                  <p:iterate type="wd">
                                    <p:tmAbs val="25"/>
                                  </p:iterate>
                                  <p:childTnLst>
                                    <p:set>
                                      <p:cBhvr override="childStyle">
                                        <p:cTn id="20" dur="indefinite"/>
                                        <p:tgtEl>
                                          <p:spTgt spid="2">
                                            <p:txEl>
                                              <p:pRg st="8" end="8"/>
                                            </p:txEl>
                                          </p:spTgt>
                                        </p:tgtEl>
                                        <p:attrNameLst>
                                          <p:attrName>style.fontWeight</p:attrName>
                                        </p:attrNameLst>
                                      </p:cBhvr>
                                      <p:to>
                                        <p:strVal val="bold"/>
                                      </p:to>
                                    </p:set>
                                  </p:childTnLst>
                                </p:cTn>
                              </p:par>
                              <p:par>
                                <p:cTn id="21" presetID="3" presetClass="emph" presetSubtype="1" nodeType="withEffect">
                                  <p:stCondLst>
                                    <p:cond delay="0"/>
                                  </p:stCondLst>
                                  <p:iterate type="wd">
                                    <p:tmAbs val="0"/>
                                  </p:iterate>
                                  <p:childTnLst>
                                    <p:set>
                                      <p:cBhvr override="childStyle">
                                        <p:cTn id="22" dur="indefinite"/>
                                        <p:tgtEl>
                                          <p:spTgt spid="2">
                                            <p:txEl>
                                              <p:pRg st="13" end="13"/>
                                            </p:txEl>
                                          </p:spTgt>
                                        </p:tgtEl>
                                        <p:attrNameLst>
                                          <p:attrName>style.color</p:attrName>
                                        </p:attrNameLst>
                                      </p:cBhvr>
                                      <p:to>
                                        <p:clrVal>
                                          <a:srgbClr val="000066"/>
                                        </p:clrVal>
                                      </p:to>
                                    </p:set>
                                  </p:childTnLst>
                                </p:cTn>
                              </p:par>
                              <p:par>
                                <p:cTn id="23" presetID="15" presetClass="emph" presetSubtype="0" nodeType="withEffect">
                                  <p:stCondLst>
                                    <p:cond delay="0"/>
                                  </p:stCondLst>
                                  <p:iterate type="wd">
                                    <p:tmAbs val="25"/>
                                  </p:iterate>
                                  <p:childTnLst>
                                    <p:set>
                                      <p:cBhvr override="childStyle">
                                        <p:cTn id="24" dur="indefinite"/>
                                        <p:tgtEl>
                                          <p:spTgt spid="2">
                                            <p:txEl>
                                              <p:pRg st="13" end="13"/>
                                            </p:txEl>
                                          </p:spTgt>
                                        </p:tgtEl>
                                        <p:attrNameLst>
                                          <p:attrName>style.fontWeight</p:attrName>
                                        </p:attrNameLst>
                                      </p:cBhvr>
                                      <p:to>
                                        <p:strVal val="bold"/>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a:xfrm>
            <a:off x="457200" y="1600201"/>
            <a:ext cx="8229600" cy="1383632"/>
          </a:xfrm>
        </p:spPr>
        <p:txBody>
          <a:bodyPr/>
          <a:lstStyle/>
          <a:p>
            <a:pPr marL="514350" indent="-514350">
              <a:buFont typeface="+mj-lt"/>
              <a:buAutoNum type="arabicPeriod" startAt="4"/>
            </a:pPr>
            <a:r>
              <a:rPr lang="en-US" sz="2800" dirty="0"/>
              <a:t>While a Life Scout, serve actively in your troop for six months in one or more of the following positions of responsibility:</a:t>
            </a:r>
          </a:p>
        </p:txBody>
      </p:sp>
      <p:sp>
        <p:nvSpPr>
          <p:cNvPr id="2" name="Rectangle 1"/>
          <p:cNvSpPr/>
          <p:nvPr/>
        </p:nvSpPr>
        <p:spPr>
          <a:xfrm>
            <a:off x="914400" y="3166396"/>
            <a:ext cx="8229600" cy="21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US" sz="1800" dirty="0">
                <a:solidFill>
                  <a:schemeClr val="tx1"/>
                </a:solidFill>
              </a:rPr>
              <a:t>Patrol leader</a:t>
            </a:r>
          </a:p>
          <a:p>
            <a:r>
              <a:rPr lang="en-US" sz="1800" dirty="0">
                <a:solidFill>
                  <a:schemeClr val="tx1"/>
                </a:solidFill>
              </a:rPr>
              <a:t>Assistant Senior Patrol Leader</a:t>
            </a:r>
          </a:p>
          <a:p>
            <a:r>
              <a:rPr lang="en-US" sz="1800" dirty="0">
                <a:solidFill>
                  <a:schemeClr val="tx1"/>
                </a:solidFill>
              </a:rPr>
              <a:t>Senior Patrol Leader</a:t>
            </a:r>
          </a:p>
          <a:p>
            <a:r>
              <a:rPr lang="en-US" sz="1800" dirty="0">
                <a:solidFill>
                  <a:schemeClr val="tx1"/>
                </a:solidFill>
              </a:rPr>
              <a:t>Troop Guide</a:t>
            </a:r>
          </a:p>
          <a:p>
            <a:r>
              <a:rPr lang="en-US" sz="1800" dirty="0">
                <a:solidFill>
                  <a:schemeClr val="tx1"/>
                </a:solidFill>
              </a:rPr>
              <a:t>OA Troop Representative</a:t>
            </a:r>
          </a:p>
          <a:p>
            <a:r>
              <a:rPr lang="en-US" sz="1800" dirty="0">
                <a:solidFill>
                  <a:schemeClr val="tx1"/>
                </a:solidFill>
              </a:rPr>
              <a:t>Den Chief</a:t>
            </a:r>
          </a:p>
          <a:p>
            <a:r>
              <a:rPr lang="en-US" sz="1800" dirty="0">
                <a:solidFill>
                  <a:schemeClr val="tx1"/>
                </a:solidFill>
              </a:rPr>
              <a:t>Scribe</a:t>
            </a:r>
          </a:p>
          <a:p>
            <a:r>
              <a:rPr lang="en-US" sz="1800" dirty="0">
                <a:solidFill>
                  <a:schemeClr val="tx1"/>
                </a:solidFill>
              </a:rPr>
              <a:t>Librarian</a:t>
            </a:r>
          </a:p>
          <a:p>
            <a:r>
              <a:rPr lang="en-US" sz="1800" dirty="0">
                <a:solidFill>
                  <a:schemeClr val="tx1"/>
                </a:solidFill>
              </a:rPr>
              <a:t>Historian</a:t>
            </a:r>
          </a:p>
          <a:p>
            <a:r>
              <a:rPr lang="en-US" sz="1800" dirty="0">
                <a:solidFill>
                  <a:schemeClr val="tx1"/>
                </a:solidFill>
              </a:rPr>
              <a:t>Quartermaster</a:t>
            </a:r>
          </a:p>
          <a:p>
            <a:r>
              <a:rPr lang="en-US" sz="1800" dirty="0">
                <a:solidFill>
                  <a:schemeClr val="tx1"/>
                </a:solidFill>
              </a:rPr>
              <a:t>Junior Assistant Scoutmaster</a:t>
            </a:r>
          </a:p>
          <a:p>
            <a:r>
              <a:rPr lang="en-US" sz="1800" dirty="0">
                <a:solidFill>
                  <a:schemeClr val="tx1"/>
                </a:solidFill>
              </a:rPr>
              <a:t>Chaplain Aide</a:t>
            </a:r>
          </a:p>
          <a:p>
            <a:r>
              <a:rPr lang="en-US" sz="1800" dirty="0">
                <a:solidFill>
                  <a:schemeClr val="tx1"/>
                </a:solidFill>
              </a:rPr>
              <a:t>Instructor</a:t>
            </a:r>
          </a:p>
          <a:p>
            <a:r>
              <a:rPr lang="en-US" sz="1800" dirty="0">
                <a:solidFill>
                  <a:schemeClr val="tx1"/>
                </a:solidFill>
              </a:rPr>
              <a:t>Webmaster</a:t>
            </a:r>
          </a:p>
          <a:p>
            <a:r>
              <a:rPr lang="en-US" sz="1800" dirty="0">
                <a:solidFill>
                  <a:schemeClr val="tx1"/>
                </a:solidFill>
              </a:rPr>
              <a:t>Outdoor Ethics Guide</a:t>
            </a:r>
          </a:p>
        </p:txBody>
      </p:sp>
      <p:sp>
        <p:nvSpPr>
          <p:cNvPr id="5" name="Rectangle 4"/>
          <p:cNvSpPr/>
          <p:nvPr/>
        </p:nvSpPr>
        <p:spPr>
          <a:xfrm>
            <a:off x="457200" y="5472959"/>
            <a:ext cx="8207247" cy="618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marL="342900" indent="-342900">
              <a:buFont typeface="Arial" panose="020B0604020202020204" pitchFamily="34" charset="0"/>
              <a:buChar char="•"/>
            </a:pPr>
            <a:r>
              <a:rPr lang="en-GB" sz="1600" dirty="0">
                <a:ln w="0"/>
                <a:solidFill>
                  <a:schemeClr val="tx1"/>
                </a:solidFill>
              </a:rPr>
              <a:t>Note:  Assistant Patrol Leader is </a:t>
            </a:r>
            <a:r>
              <a:rPr lang="en-GB" sz="1600" b="1" i="1" dirty="0">
                <a:ln w="0"/>
                <a:solidFill>
                  <a:schemeClr val="tx1"/>
                </a:solidFill>
              </a:rPr>
              <a:t>not</a:t>
            </a:r>
            <a:r>
              <a:rPr lang="en-GB" sz="1600" dirty="0">
                <a:ln w="0"/>
                <a:solidFill>
                  <a:schemeClr val="tx1"/>
                </a:solidFill>
              </a:rPr>
              <a:t> on this list!</a:t>
            </a:r>
          </a:p>
        </p:txBody>
      </p:sp>
    </p:spTree>
    <p:extLst>
      <p:ext uri="{BB962C8B-B14F-4D97-AF65-F5344CB8AC3E}">
        <p14:creationId xmlns:p14="http://schemas.microsoft.com/office/powerpoint/2010/main" val="4274983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Font typeface="+mj-lt"/>
              <a:buAutoNum type="arabicPeriod" startAt="4"/>
            </a:pPr>
            <a:r>
              <a:rPr lang="en-US" sz="2800" dirty="0"/>
              <a:t>(Continued)</a:t>
            </a:r>
          </a:p>
          <a:p>
            <a:pPr marL="457200" lvl="1" indent="0">
              <a:buNone/>
            </a:pPr>
            <a:r>
              <a:rPr lang="en-GB" sz="2400" b="1" i="1" dirty="0"/>
              <a:t>What counts as active service?</a:t>
            </a:r>
          </a:p>
          <a:p>
            <a:pPr marL="799200" lvl="2" indent="-342000">
              <a:spcBef>
                <a:spcPts val="576"/>
              </a:spcBef>
              <a:buBlip>
                <a:blip r:embed="rId3"/>
              </a:buBlip>
            </a:pPr>
            <a:r>
              <a:rPr lang="en-GB" i="1" dirty="0"/>
              <a:t>Something</a:t>
            </a:r>
            <a:r>
              <a:rPr lang="en-GB" dirty="0"/>
              <a:t> related to the desired results must happen</a:t>
            </a:r>
          </a:p>
          <a:p>
            <a:pPr marL="799200" lvl="2" indent="-342000">
              <a:spcBef>
                <a:spcPts val="576"/>
              </a:spcBef>
              <a:buBlip>
                <a:blip r:embed="rId3"/>
              </a:buBlip>
            </a:pPr>
            <a:r>
              <a:rPr lang="en-GB" dirty="0"/>
              <a:t>This is best achieved when the unit lays out </a:t>
            </a:r>
            <a:r>
              <a:rPr lang="en-GB" i="1" dirty="0"/>
              <a:t>clear and reasonable</a:t>
            </a:r>
            <a:r>
              <a:rPr lang="en-GB" dirty="0"/>
              <a:t> expectations for the position</a:t>
            </a:r>
          </a:p>
          <a:p>
            <a:pPr marL="799200" lvl="2" indent="-342000">
              <a:spcBef>
                <a:spcPts val="576"/>
              </a:spcBef>
              <a:buBlip>
                <a:blip r:embed="rId3"/>
              </a:buBlip>
            </a:pPr>
            <a:r>
              <a:rPr lang="en-US" dirty="0"/>
              <a:t>If none exist, then the Scout or leader must work out the responsibilities</a:t>
            </a:r>
          </a:p>
          <a:p>
            <a:pPr marL="799200" lvl="2" indent="-342000">
              <a:spcBef>
                <a:spcPts val="576"/>
              </a:spcBef>
              <a:buBlip>
                <a:blip r:embed="rId3"/>
              </a:buBlip>
            </a:pPr>
            <a:r>
              <a:rPr lang="en-US" dirty="0"/>
              <a:t>In any case, the Scouts may not be held to expectations that they haven’t been told</a:t>
            </a:r>
            <a:endParaRPr lang="en-GB" dirty="0"/>
          </a:p>
        </p:txBody>
      </p:sp>
    </p:spTree>
    <p:extLst>
      <p:ext uri="{BB962C8B-B14F-4D97-AF65-F5344CB8AC3E}">
        <p14:creationId xmlns:p14="http://schemas.microsoft.com/office/powerpoint/2010/main" val="2369106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DFFAE8C8-7419-4541-9D4D-FDDAF55879CB}"/>
              </a:ext>
            </a:extLst>
          </p:cNvPr>
          <p:cNvSpPr>
            <a:spLocks noGrp="1"/>
          </p:cNvSpPr>
          <p:nvPr>
            <p:ph type="title"/>
          </p:nvPr>
        </p:nvSpPr>
        <p:spPr/>
        <p:txBody>
          <a:bodyPr/>
          <a:lstStyle/>
          <a:p>
            <a:r>
              <a:rPr lang="en-US" altLang="en-US" dirty="0"/>
              <a:t>Eagle Scout Rank Requirements</a:t>
            </a:r>
            <a:endParaRPr lang="en-US" altLang="en-US" sz="2800" i="1" dirty="0"/>
          </a:p>
        </p:txBody>
      </p:sp>
      <p:sp>
        <p:nvSpPr>
          <p:cNvPr id="17411" name="Rectangle 3">
            <a:extLst>
              <a:ext uri="{FF2B5EF4-FFF2-40B4-BE49-F238E27FC236}">
                <a16:creationId xmlns:a16="http://schemas.microsoft.com/office/drawing/2014/main" id="{3B5B56F4-E94D-4806-872A-9A375AFB39BE}"/>
              </a:ext>
            </a:extLst>
          </p:cNvPr>
          <p:cNvSpPr>
            <a:spLocks noGrp="1" noChangeArrowheads="1"/>
          </p:cNvSpPr>
          <p:nvPr>
            <p:ph idx="1"/>
          </p:nvPr>
        </p:nvSpPr>
        <p:spPr/>
        <p:txBody>
          <a:bodyPr/>
          <a:lstStyle/>
          <a:p>
            <a:pPr marL="514350" indent="-514350">
              <a:buFont typeface="+mj-lt"/>
              <a:buAutoNum type="arabicPeriod" startAt="5"/>
            </a:pPr>
            <a:r>
              <a:rPr lang="en-US" sz="2800" dirty="0"/>
              <a:t>While a Life Scout, plan, develop, and give leadership to others in a service project helpful to:</a:t>
            </a:r>
          </a:p>
          <a:p>
            <a:pPr marL="799200" lvl="2" indent="-342000">
              <a:spcBef>
                <a:spcPts val="576"/>
              </a:spcBef>
              <a:buBlip>
                <a:blip r:embed="rId3"/>
              </a:buBlip>
            </a:pPr>
            <a:r>
              <a:rPr lang="en-US" dirty="0"/>
              <a:t>any religious institution,</a:t>
            </a:r>
          </a:p>
          <a:p>
            <a:pPr marL="799200" lvl="2" indent="-342000">
              <a:spcBef>
                <a:spcPts val="576"/>
              </a:spcBef>
              <a:buBlip>
                <a:blip r:embed="rId3"/>
              </a:buBlip>
            </a:pPr>
            <a:r>
              <a:rPr lang="en-US" dirty="0"/>
              <a:t>any school, or</a:t>
            </a:r>
          </a:p>
          <a:p>
            <a:pPr marL="799200" lvl="2" indent="-342000">
              <a:spcBef>
                <a:spcPts val="576"/>
              </a:spcBef>
              <a:buBlip>
                <a:blip r:embed="rId3"/>
              </a:buBlip>
            </a:pPr>
            <a:r>
              <a:rPr lang="en-US" dirty="0"/>
              <a:t>your community.</a:t>
            </a:r>
          </a:p>
          <a:p>
            <a:pPr marL="0" indent="0">
              <a:buNone/>
            </a:pPr>
            <a:r>
              <a:rPr lang="en-US" sz="2400" b="1" i="1" dirty="0"/>
              <a:t>The project must benefit an organization other than the Boy Scouts of America.</a:t>
            </a:r>
          </a:p>
          <a:p>
            <a:pPr marL="799200" lvl="2" indent="-342000">
              <a:spcBef>
                <a:spcPts val="576"/>
              </a:spcBef>
              <a:buBlip>
                <a:blip r:embed="rId3"/>
              </a:buBlip>
            </a:pPr>
            <a:r>
              <a:rPr lang="en-US" dirty="0"/>
              <a:t>Your troop’s chartering organization is a valid beneficiary:  the restriction is against the council and its properties (such as its camps and offices).</a:t>
            </a:r>
          </a:p>
        </p:txBody>
      </p:sp>
    </p:spTree>
    <p:extLst>
      <p:ext uri="{BB962C8B-B14F-4D97-AF65-F5344CB8AC3E}">
        <p14:creationId xmlns:p14="http://schemas.microsoft.com/office/powerpoint/2010/main" val="1569209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30619</TotalTime>
  <Words>5821</Words>
  <Application>Microsoft Office PowerPoint</Application>
  <PresentationFormat>On-screen Show (4:3)</PresentationFormat>
  <Paragraphs>439</Paragraphs>
  <Slides>37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Courier New</vt:lpstr>
      <vt:lpstr>Wingdings</vt:lpstr>
      <vt:lpstr>Office Theme</vt:lpstr>
      <vt:lpstr>PowerPoint Presentation</vt:lpstr>
      <vt:lpstr>Agenda</vt:lpstr>
      <vt:lpstr>Advancement Committee</vt:lpstr>
      <vt:lpstr>Eagle Scout Rank Requirements</vt:lpstr>
      <vt:lpstr>Eagle Scout Rank Requirements</vt:lpstr>
      <vt:lpstr>Eagle Scout Rank Requirements</vt:lpstr>
      <vt:lpstr>Eagle Scout Rank Requirements</vt:lpstr>
      <vt:lpstr>Eagle Scout Rank Requirements</vt:lpstr>
      <vt:lpstr>Eagle Scout Rank Requirements</vt:lpstr>
      <vt:lpstr>Eagle Scout Rank Requirements</vt:lpstr>
      <vt:lpstr>Eagle Scout Rank Requirements</vt:lpstr>
      <vt:lpstr>Eagle Scout Rank Requirements</vt:lpstr>
      <vt:lpstr>The 12 Steps from Life to Eagle</vt:lpstr>
      <vt:lpstr>The 12 Steps from Life to Eagle</vt:lpstr>
      <vt:lpstr>Completing the Application</vt:lpstr>
      <vt:lpstr>Completing the Application</vt:lpstr>
      <vt:lpstr>Completing the Application</vt:lpstr>
      <vt:lpstr>Eagle Scout Board of Review</vt:lpstr>
      <vt:lpstr>Eagle Scout Board of Review</vt:lpstr>
      <vt:lpstr>Eagle Scout Resources</vt:lpstr>
      <vt:lpstr>PowerPoint Presentation</vt:lpstr>
      <vt:lpstr>The Eagle Scout Service Project Guide to Advancement Section 9</vt:lpstr>
      <vt:lpstr>The Eagle Scout Service Project GTA 9.0.2.0</vt:lpstr>
      <vt:lpstr>The Eagle Scout Service Project What an Eagle Scout Candidate Should Expect GTA 9.0.2.1</vt:lpstr>
      <vt:lpstr>The Eagle Scout Service Project What an Eagle Scout Candidate Should Expect</vt:lpstr>
      <vt:lpstr>Eagle Scout Service Project Eagle Scout Requirement 5 GTA 9.0.2.2 – 9.0.2.4</vt:lpstr>
      <vt:lpstr>Eagle Scout Service Project Eagle Scout Requirement 5</vt:lpstr>
      <vt:lpstr>Eagle Scout Service Project Eagle Scout Requirement 5</vt:lpstr>
      <vt:lpstr>Eagle Scout Service Project Eagle Scout Requirement 5</vt:lpstr>
      <vt:lpstr>Eagle Scout Service Project Eagle Scout Requirement 5</vt:lpstr>
      <vt:lpstr>Eagle Scout Project Workbook GTA 9.0.2.8</vt:lpstr>
      <vt:lpstr>Eagle Scout Service Project Coach GTA 9.0.2.9</vt:lpstr>
      <vt:lpstr>Eagle Scout Service Project Fundraising GTA 9.0.2.10</vt:lpstr>
      <vt:lpstr>Evaluating the Project After Completion GTA 9.0.2.13</vt:lpstr>
      <vt:lpstr>Risk Management and the Project GTA 9.0.2.14</vt:lpstr>
      <vt:lpstr>For More Information</vt:lpstr>
      <vt:lpstr>Questions?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and Sustaining High Performing Advancement Committees</dc:title>
  <dc:creator>Office 2004 Test Drive User</dc:creator>
  <cp:lastModifiedBy>Mark Oetinger</cp:lastModifiedBy>
  <cp:revision>577</cp:revision>
  <cp:lastPrinted>2017-01-22T14:44:25Z</cp:lastPrinted>
  <dcterms:created xsi:type="dcterms:W3CDTF">2015-05-08T18:04:27Z</dcterms:created>
  <dcterms:modified xsi:type="dcterms:W3CDTF">2024-06-20T01:17:53Z</dcterms:modified>
</cp:coreProperties>
</file>