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24" r:id="rId2"/>
    <p:sldId id="325" r:id="rId3"/>
    <p:sldId id="326" r:id="rId4"/>
    <p:sldId id="264" r:id="rId5"/>
    <p:sldId id="328" r:id="rId6"/>
    <p:sldId id="267" r:id="rId7"/>
    <p:sldId id="331" r:id="rId8"/>
    <p:sldId id="318" r:id="rId9"/>
    <p:sldId id="359" r:id="rId10"/>
    <p:sldId id="335" r:id="rId11"/>
    <p:sldId id="2833" r:id="rId12"/>
    <p:sldId id="2832" r:id="rId13"/>
    <p:sldId id="2835" r:id="rId14"/>
    <p:sldId id="2836" r:id="rId15"/>
    <p:sldId id="340" r:id="rId16"/>
    <p:sldId id="341" r:id="rId17"/>
    <p:sldId id="286" r:id="rId18"/>
    <p:sldId id="288" r:id="rId19"/>
    <p:sldId id="342" r:id="rId20"/>
    <p:sldId id="343" r:id="rId21"/>
    <p:sldId id="344" r:id="rId22"/>
    <p:sldId id="346" r:id="rId23"/>
    <p:sldId id="347" r:id="rId24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D6B50CE-D4A6-47CF-94D8-259EA50A443B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195C9D4-427D-45BA-B8F5-606A79623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5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E9CE213-6CC7-0040-B246-AD1CA197960E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12F86B4-33BB-D040-89D1-2B6F78BDB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2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</a:t>
            </a:r>
            <a:r>
              <a:rPr lang="en-US" baseline="0" dirty="0"/>
              <a:t> for your unit:  Change “Pack 123” to your unit information.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7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77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Invite two Scouts to the front of the room to role play a consumer</a:t>
            </a:r>
            <a:r>
              <a:rPr lang="en-US" baseline="0" dirty="0"/>
              <a:t> and selling Scout.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74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Invite two Scouts to the front of the room to role play a consumer</a:t>
            </a:r>
            <a:r>
              <a:rPr lang="en-US" baseline="0" dirty="0"/>
              <a:t> and selling Scout.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 for your unit:</a:t>
            </a:r>
            <a:r>
              <a:rPr lang="en-US" baseline="0" dirty="0"/>
              <a:t>  Use the Popcorn Planner to determine your unit’s sales goals and then the individual Scout goal.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2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 for your unit:</a:t>
            </a:r>
            <a:r>
              <a:rPr lang="en-US" baseline="0" dirty="0"/>
              <a:t>  Use the Popcorn Planner to determine your unit’s sales goals and then the individual Scout goal.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27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37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 for your unit:  Enter your unit’s important dates here.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80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 with your unit’s Popcorn Kernel’s name and contact</a:t>
            </a:r>
            <a:r>
              <a:rPr lang="en-US" baseline="0" dirty="0"/>
              <a:t> information.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75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</a:t>
            </a:r>
            <a:r>
              <a:rPr lang="en-US" baseline="0" dirty="0"/>
              <a:t> for your unit:  Change “Pack 123” to your unit information.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</a:t>
            </a:r>
            <a:r>
              <a:rPr lang="en-US" baseline="0" dirty="0"/>
              <a:t> for your unit:  Add the activities your unit plans to do this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5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0">
              <a:defRPr/>
            </a:pPr>
            <a:r>
              <a:rPr lang="en-US" dirty="0"/>
              <a:t>Customize</a:t>
            </a:r>
            <a:r>
              <a:rPr lang="en-US" baseline="0" dirty="0"/>
              <a:t> for your unit:  Does your Council offer special Popcorn Sale Incentives?  If so, be sure to include them here.</a:t>
            </a:r>
            <a:endParaRPr lang="en-US" dirty="0"/>
          </a:p>
          <a:p>
            <a:pPr defTabSz="465880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97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Customize</a:t>
            </a:r>
            <a:r>
              <a:rPr lang="en-US" baseline="0" dirty="0"/>
              <a:t> for your unit: Add your Pack/Troop’s incentives, like a reward for the Top Selling Scout or a bonus prize for the Top Selling Den.  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4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9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ECEF1-6973-F64A-A134-F8EEBCC7145F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5.e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5.em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opcornordering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hyperlink" Target="http://www.campmasters.org/" TargetMode="Externa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375" y="1344436"/>
            <a:ext cx="8374731" cy="492335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Welcome to </a:t>
            </a:r>
            <a:b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6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Pack 380</a:t>
            </a:r>
            <a:b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Popcorn Kickoff </a:t>
            </a:r>
            <a:endParaRPr lang="en-US" sz="5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Impac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01714" y="0"/>
            <a:ext cx="4489227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It’s going to be an AWESOME year</a:t>
            </a:r>
          </a:p>
        </p:txBody>
      </p:sp>
    </p:spTree>
    <p:extLst>
      <p:ext uri="{BB962C8B-B14F-4D97-AF65-F5344CB8AC3E}">
        <p14:creationId xmlns:p14="http://schemas.microsoft.com/office/powerpoint/2010/main" val="2262830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75789" y="0"/>
            <a:ext cx="402398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Unit Prizes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78296" y="2259153"/>
            <a:ext cx="6546574" cy="35222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Pack 375 Incentives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  <a:latin typeface="Georgia" pitchFamily="18" charset="0"/>
                <a:cs typeface="Arial"/>
              </a:rPr>
              <a:t>Top Selling Scout Prize = BMX Bike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  <a:latin typeface="Georgia" pitchFamily="18" charset="0"/>
                <a:cs typeface="Arial"/>
              </a:rPr>
              <a:t>Top Selling Den Prize = Pizza Party</a:t>
            </a:r>
          </a:p>
          <a:p>
            <a:pPr>
              <a:buFont typeface="Arial"/>
              <a:buChar char="•"/>
            </a:pPr>
            <a:endParaRPr lang="en-US" sz="3200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Sell $1,000 and throw a pie in your Leader’s face!</a:t>
            </a:r>
            <a:endParaRPr lang="en-US" sz="3200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8674" name="Picture 2" descr="http://ts1.mm.bing.net/th?&amp;id=HN.608002189464308408&amp;w=300&amp;h=300&amp;c=0&amp;pid=1.9&amp;rs=0&amp;p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8450" y="4000500"/>
            <a:ext cx="249555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13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75788" y="0"/>
            <a:ext cx="3988373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+mj-ea"/>
                <a:cs typeface="Impact"/>
              </a:rPr>
              <a:t>What We’re </a:t>
            </a:r>
            <a:r>
              <a:rPr lang="en-US" sz="4400" dirty="0">
                <a:latin typeface="Impact"/>
                <a:ea typeface="+mj-ea"/>
                <a:cs typeface="Impact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mpact"/>
                <a:ea typeface="+mj-ea"/>
                <a:cs typeface="Impact"/>
              </a:rPr>
              <a:t>elling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+mj-ea"/>
                <a:cs typeface="Impact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559BBB-7C3A-4129-8FCB-370E6D2FB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2972"/>
            <a:ext cx="9144000" cy="541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0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75788" y="0"/>
            <a:ext cx="3988373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Impact"/>
                <a:ea typeface="+mj-ea"/>
                <a:cs typeface="Impact"/>
              </a:rPr>
              <a:t>Limited Edition Buffalo Bills Tin!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mpact"/>
              <a:ea typeface="+mj-ea"/>
              <a:cs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10" name="Picture 9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C3AFEACC-0D04-4BF7-BFD1-F5D5755B6D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3" y="1627632"/>
            <a:ext cx="5024673" cy="5024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69BFCE-26DD-4E60-89A9-5532ADC68979}"/>
              </a:ext>
            </a:extLst>
          </p:cNvPr>
          <p:cNvSpPr txBox="1"/>
          <p:nvPr/>
        </p:nvSpPr>
        <p:spPr>
          <a:xfrm rot="899315">
            <a:off x="238763" y="2740811"/>
            <a:ext cx="2786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00FFFF"/>
                </a:highlight>
              </a:rPr>
              <a:t>First Ever Collectible Tin!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86469-A436-4677-AB45-D800BBB122CE}"/>
              </a:ext>
            </a:extLst>
          </p:cNvPr>
          <p:cNvSpPr txBox="1"/>
          <p:nvPr/>
        </p:nvSpPr>
        <p:spPr>
          <a:xfrm rot="19596703">
            <a:off x="6438331" y="2650278"/>
            <a:ext cx="2786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00FFFF"/>
                </a:highlight>
              </a:rPr>
              <a:t>Limited Edition &amp; Quantities!</a:t>
            </a:r>
          </a:p>
        </p:txBody>
      </p:sp>
    </p:spTree>
    <p:extLst>
      <p:ext uri="{BB962C8B-B14F-4D97-AF65-F5344CB8AC3E}">
        <p14:creationId xmlns:p14="http://schemas.microsoft.com/office/powerpoint/2010/main" val="1866180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73677" y="0"/>
            <a:ext cx="9144000" cy="32552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75788" y="0"/>
            <a:ext cx="3988373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+mj-ea"/>
                <a:cs typeface="Impact"/>
              </a:rPr>
              <a:t>Show ‘N’ Sell Product! (14)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F3B8FD-84D1-486E-A848-E7AE01E4DE5D}"/>
              </a:ext>
            </a:extLst>
          </p:cNvPr>
          <p:cNvSpPr txBox="1"/>
          <p:nvPr/>
        </p:nvSpPr>
        <p:spPr>
          <a:xfrm>
            <a:off x="2725093" y="3428999"/>
            <a:ext cx="1068309" cy="81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F54A7B-9643-4E33-B180-F344BF96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7" y="1311810"/>
            <a:ext cx="1333333" cy="1333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3A943D-D76F-458B-AAE9-ED14AA8E4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20" y="2645143"/>
            <a:ext cx="819048" cy="952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B699FF-F2A7-466A-BC24-A41F67067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69" y="3714807"/>
            <a:ext cx="942857" cy="9523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95E164-3BC5-4D67-922B-914DBD48B63B}"/>
              </a:ext>
            </a:extLst>
          </p:cNvPr>
          <p:cNvSpPr txBox="1"/>
          <p:nvPr/>
        </p:nvSpPr>
        <p:spPr>
          <a:xfrm>
            <a:off x="1377766" y="1422071"/>
            <a:ext cx="178880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 Way Cheesy Cheese Tin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Supreme Caramel Crunch with Almonds, Pecans and Cashews</a:t>
            </a:r>
          </a:p>
          <a:p>
            <a:endParaRPr lang="en-US" sz="1600" b="1" dirty="0"/>
          </a:p>
          <a:p>
            <a:r>
              <a:rPr lang="en-US" sz="1600" b="1" dirty="0"/>
              <a:t>22 Pack Movie Theatre </a:t>
            </a:r>
          </a:p>
          <a:p>
            <a:r>
              <a:rPr lang="en-US" sz="1600" b="1" dirty="0"/>
              <a:t>Extra Butter Microwave Popcorn</a:t>
            </a:r>
          </a:p>
          <a:p>
            <a:endParaRPr lang="en-US" sz="1600" b="1" dirty="0"/>
          </a:p>
          <a:p>
            <a:r>
              <a:rPr lang="en-US" sz="1600" b="1" dirty="0"/>
              <a:t>Buffalo Bills Tin</a:t>
            </a:r>
          </a:p>
          <a:p>
            <a:r>
              <a:rPr lang="en-US" sz="1600" b="1" dirty="0"/>
              <a:t>Caramel Corn </a:t>
            </a:r>
          </a:p>
          <a:p>
            <a:endParaRPr lang="en-US" sz="1600" b="1" dirty="0"/>
          </a:p>
          <a:p>
            <a:endParaRPr lang="en-US" b="1" dirty="0"/>
          </a:p>
          <a:p>
            <a:r>
              <a:rPr lang="en-US" b="1" dirty="0"/>
              <a:t>Trail Mix</a:t>
            </a:r>
            <a:endParaRPr lang="en-US" dirty="0"/>
          </a:p>
          <a:p>
            <a:endParaRPr lang="en-US" sz="1600" dirty="0"/>
          </a:p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3D941-9940-45AB-80F2-BD2442F85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83" y="4667188"/>
            <a:ext cx="1028571" cy="1028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F4ACB-897D-444C-B48E-4DB6F6937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632" y="5776910"/>
            <a:ext cx="933333" cy="933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0122D1-E576-4170-A0CD-8EE129362C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180" y="1634116"/>
            <a:ext cx="666667" cy="847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6A9F33-ECF6-4775-8515-2ADD927871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5863" y="2757820"/>
            <a:ext cx="1133333" cy="752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49DCF-8D17-451F-8C15-8745055A38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9725" y="3871437"/>
            <a:ext cx="1209524" cy="8190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7AE366-49CA-4BD6-B755-460AC26823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2638" y="4789244"/>
            <a:ext cx="457143" cy="847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C9724F-0487-40E8-99DB-35453E7C18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3220" y="5762930"/>
            <a:ext cx="866667" cy="10857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0218B4-1F94-473E-8D03-E02161DC9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2913" y="1568952"/>
            <a:ext cx="1066667" cy="8190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195CEB-5D98-4313-B01C-46A6BC90E5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77333" y="2788597"/>
            <a:ext cx="1047619" cy="9333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EEAF13-B6B5-435E-B189-492E2201DC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4596" y="3967378"/>
            <a:ext cx="780356" cy="9449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A46C4B-7381-488E-A9C0-783FBA804F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03891" y="5192233"/>
            <a:ext cx="981541" cy="7498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E6964A7-AC30-47C2-9840-F8CF2CA550BE}"/>
              </a:ext>
            </a:extLst>
          </p:cNvPr>
          <p:cNvSpPr txBox="1"/>
          <p:nvPr/>
        </p:nvSpPr>
        <p:spPr>
          <a:xfrm>
            <a:off x="4091785" y="1376869"/>
            <a:ext cx="1811128" cy="603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Cinnamon  Crunch Popcorn Tin</a:t>
            </a:r>
            <a:endParaRPr lang="en-US" sz="1600" dirty="0"/>
          </a:p>
          <a:p>
            <a:r>
              <a:rPr lang="en-US" dirty="0"/>
              <a:t> 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Salted JUMBO Cashews</a:t>
            </a:r>
          </a:p>
          <a:p>
            <a:endParaRPr lang="en-US" sz="1600" dirty="0"/>
          </a:p>
          <a:p>
            <a:r>
              <a:rPr lang="en-US" sz="1600" dirty="0"/>
              <a:t> </a:t>
            </a:r>
            <a:r>
              <a:rPr lang="en-US" sz="1600" b="1" dirty="0"/>
              <a:t>14 Pack Microwave EXTRA</a:t>
            </a:r>
          </a:p>
          <a:p>
            <a:r>
              <a:rPr lang="en-US" sz="1600" b="1" dirty="0"/>
              <a:t>Butter Roasted Summer Corn</a:t>
            </a:r>
          </a:p>
          <a:p>
            <a:endParaRPr lang="en-US" sz="1600" b="1" dirty="0"/>
          </a:p>
          <a:p>
            <a:pPr>
              <a:lnSpc>
                <a:spcPct val="110000"/>
              </a:lnSpc>
              <a:spcAft>
                <a:spcPts val="482"/>
              </a:spcAft>
            </a:pPr>
            <a:r>
              <a:rPr lang="en-US" sz="1600" b="1" kern="1400" dirty="0">
                <a:solidFill>
                  <a:srgbClr val="000000"/>
                </a:solidFill>
                <a:latin typeface="Candara" panose="020E0502030303020204" pitchFamily="34" charset="0"/>
              </a:rPr>
              <a:t>Purple Popping Corn Jar</a:t>
            </a:r>
          </a:p>
          <a:p>
            <a:pPr>
              <a:lnSpc>
                <a:spcPct val="110000"/>
              </a:lnSpc>
              <a:spcAft>
                <a:spcPts val="482"/>
              </a:spcAft>
            </a:pPr>
            <a:endParaRPr lang="en-US" sz="1600" b="1" kern="1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lnSpc>
                <a:spcPct val="110000"/>
              </a:lnSpc>
              <a:spcAft>
                <a:spcPts val="482"/>
              </a:spcAft>
            </a:pPr>
            <a:r>
              <a:rPr lang="en-US" sz="1600" b="1" kern="1400" dirty="0">
                <a:solidFill>
                  <a:srgbClr val="000000"/>
                </a:solidFill>
                <a:latin typeface="Candara" panose="020E0502030303020204" pitchFamily="34" charset="0"/>
              </a:rPr>
              <a:t>White Cheddar Cheese Tin</a:t>
            </a:r>
          </a:p>
          <a:p>
            <a:pPr>
              <a:lnSpc>
                <a:spcPct val="110000"/>
              </a:lnSpc>
              <a:spcAft>
                <a:spcPts val="482"/>
              </a:spcAft>
            </a:pPr>
            <a:endParaRPr lang="en-US" sz="1600" kern="14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>
              <a:lnSpc>
                <a:spcPct val="110000"/>
              </a:lnSpc>
              <a:spcAft>
                <a:spcPts val="482"/>
              </a:spcAft>
            </a:pPr>
            <a:r>
              <a:rPr lang="en-US" sz="1600" kern="1400" dirty="0">
                <a:solidFill>
                  <a:srgbClr val="000000"/>
                </a:solidFill>
                <a:latin typeface="Century Schoolbook" panose="02040604050505020304" pitchFamily="18" charset="0"/>
              </a:rPr>
              <a:t> </a:t>
            </a:r>
          </a:p>
          <a:p>
            <a:endParaRPr lang="en-US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39F994-3283-42A7-A601-0161D151F231}"/>
              </a:ext>
            </a:extLst>
          </p:cNvPr>
          <p:cNvSpPr txBox="1"/>
          <p:nvPr/>
        </p:nvSpPr>
        <p:spPr>
          <a:xfrm>
            <a:off x="7211263" y="1422070"/>
            <a:ext cx="1811128" cy="486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12 Pack Sweet &amp; Salty Kettle Corn Microwave Popcorn</a:t>
            </a:r>
            <a:endParaRPr lang="en-US" sz="1600" dirty="0"/>
          </a:p>
          <a:p>
            <a:endParaRPr lang="en-US" sz="1600" b="1" dirty="0"/>
          </a:p>
          <a:p>
            <a:endParaRPr lang="en-US" sz="1600" b="1" dirty="0"/>
          </a:p>
          <a:p>
            <a:pPr>
              <a:lnSpc>
                <a:spcPct val="110000"/>
              </a:lnSpc>
              <a:spcAft>
                <a:spcPts val="482"/>
              </a:spcAft>
            </a:pPr>
            <a:r>
              <a:rPr lang="en-US" sz="1600" b="1" kern="1400" dirty="0">
                <a:solidFill>
                  <a:srgbClr val="000000"/>
                </a:solidFill>
                <a:latin typeface="Candara" panose="020E0502030303020204" pitchFamily="34" charset="0"/>
              </a:rPr>
              <a:t>Honey Roasted Peanuts</a:t>
            </a:r>
          </a:p>
          <a:p>
            <a:pPr>
              <a:lnSpc>
                <a:spcPct val="110000"/>
              </a:lnSpc>
              <a:spcAft>
                <a:spcPts val="482"/>
              </a:spcAft>
            </a:pPr>
            <a:endParaRPr lang="en-US" b="1" dirty="0"/>
          </a:p>
          <a:p>
            <a:pPr>
              <a:lnSpc>
                <a:spcPct val="110000"/>
              </a:lnSpc>
              <a:spcAft>
                <a:spcPts val="482"/>
              </a:spcAft>
            </a:pPr>
            <a:endParaRPr lang="en-US" b="1" dirty="0"/>
          </a:p>
          <a:p>
            <a:pPr>
              <a:lnSpc>
                <a:spcPct val="110000"/>
              </a:lnSpc>
              <a:spcAft>
                <a:spcPts val="482"/>
              </a:spcAft>
            </a:pPr>
            <a:r>
              <a:rPr lang="en-US" sz="1600" b="1" dirty="0"/>
              <a:t>Caramel Popcorn Bag</a:t>
            </a:r>
            <a:endParaRPr lang="en-US" sz="1600" dirty="0"/>
          </a:p>
          <a:p>
            <a:pPr>
              <a:lnSpc>
                <a:spcPct val="110000"/>
              </a:lnSpc>
              <a:spcAft>
                <a:spcPts val="482"/>
              </a:spcAft>
            </a:pPr>
            <a:endParaRPr lang="en-US" sz="1600" kern="14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r>
              <a:rPr lang="en-US" sz="1600" b="1" dirty="0"/>
              <a:t>6 Pack Microwave Butter</a:t>
            </a:r>
            <a:endParaRPr lang="en-US" sz="1600" dirty="0"/>
          </a:p>
          <a:p>
            <a:endParaRPr lang="en-US" sz="1600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3517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07" y="0"/>
            <a:ext cx="9144000" cy="32552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42111" y="28134"/>
            <a:ext cx="3988373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+mj-ea"/>
                <a:cs typeface="Impact"/>
              </a:rPr>
              <a:t>Take Order Product! (17)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2158" y="-7082838"/>
            <a:ext cx="8117079" cy="5255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F3B8FD-84D1-486E-A848-E7AE01E4DE5D}"/>
              </a:ext>
            </a:extLst>
          </p:cNvPr>
          <p:cNvSpPr txBox="1"/>
          <p:nvPr/>
        </p:nvSpPr>
        <p:spPr>
          <a:xfrm>
            <a:off x="2725093" y="3428999"/>
            <a:ext cx="1068309" cy="81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F54A7B-9643-4E33-B180-F344BF96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" y="3368360"/>
            <a:ext cx="1333333" cy="1333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B699FF-F2A7-466A-BC24-A41F6706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95" y="5776861"/>
            <a:ext cx="942857" cy="9523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95E164-3BC5-4D67-922B-914DBD48B63B}"/>
              </a:ext>
            </a:extLst>
          </p:cNvPr>
          <p:cNvSpPr txBox="1"/>
          <p:nvPr/>
        </p:nvSpPr>
        <p:spPr>
          <a:xfrm>
            <a:off x="1111372" y="1160550"/>
            <a:ext cx="204650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Chocolatey </a:t>
            </a:r>
            <a:endParaRPr lang="en-US" sz="1600" dirty="0"/>
          </a:p>
          <a:p>
            <a:r>
              <a:rPr lang="en-US" sz="1600" b="1" dirty="0"/>
              <a:t>Treasures Tin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endParaRPr lang="en-US" sz="1600" b="1" dirty="0"/>
          </a:p>
          <a:p>
            <a:r>
              <a:rPr lang="en-US" sz="1600" b="1" dirty="0"/>
              <a:t>Premium Tin</a:t>
            </a:r>
            <a:endParaRPr lang="en-US" sz="1600" dirty="0"/>
          </a:p>
          <a:p>
            <a:r>
              <a:rPr lang="en-US" sz="1600" b="1" dirty="0"/>
              <a:t>Chocolatey Carmel, Sweet &amp; Salty Kettle, &amp; Butter Toffee</a:t>
            </a:r>
          </a:p>
          <a:p>
            <a:endParaRPr lang="en-US" sz="1600" b="1" dirty="0"/>
          </a:p>
          <a:p>
            <a:r>
              <a:rPr lang="en-US" sz="1600" b="1" dirty="0"/>
              <a:t>3 Way Cheesy Cheese Tin</a:t>
            </a:r>
          </a:p>
          <a:p>
            <a:endParaRPr lang="en-US" sz="1600" b="1" dirty="0"/>
          </a:p>
          <a:p>
            <a:r>
              <a:rPr lang="en-US" sz="1600" b="1" dirty="0"/>
              <a:t>Supreme Caramel Crunch with Almonds, Pecans and Cashews</a:t>
            </a:r>
          </a:p>
          <a:p>
            <a:endParaRPr lang="en-US" sz="1600" b="1" dirty="0"/>
          </a:p>
          <a:p>
            <a:r>
              <a:rPr lang="en-US" sz="1600" b="1" dirty="0"/>
              <a:t>22 Pack Movie Theatre </a:t>
            </a:r>
          </a:p>
          <a:p>
            <a:r>
              <a:rPr lang="en-US" sz="1600" b="1" dirty="0"/>
              <a:t>Extra Butter Microwave Popcorn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3D941-9940-45AB-80F2-BD2442F85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862" y="2246074"/>
            <a:ext cx="1028571" cy="1028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F4ACB-897D-444C-B48E-4DB6F6937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730" y="3263183"/>
            <a:ext cx="933333" cy="933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0122D1-E576-4170-A0CD-8EE129362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1404" y="4244882"/>
            <a:ext cx="666667" cy="847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6A9F33-ECF6-4775-8515-2ADD92787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946" y="5112164"/>
            <a:ext cx="1133333" cy="752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49DCF-8D17-451F-8C15-8745055A38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2472" y="5936181"/>
            <a:ext cx="1209524" cy="8190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7AE366-49CA-4BD6-B755-460AC26823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2879" y="1314071"/>
            <a:ext cx="457143" cy="847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C9724F-0487-40E8-99DB-35453E7C18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656" y="2291741"/>
            <a:ext cx="866667" cy="10857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0218B4-1F94-473E-8D03-E02161DC98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4713" y="3271983"/>
            <a:ext cx="1066667" cy="8190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195CEB-5D98-4313-B01C-46A6BC90E5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8682" y="4059359"/>
            <a:ext cx="1047619" cy="9333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EEAF13-B6B5-435E-B189-492E2201DC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2967" y="5015109"/>
            <a:ext cx="780356" cy="9449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E6964A7-AC30-47C2-9840-F8CF2CA550BE}"/>
              </a:ext>
            </a:extLst>
          </p:cNvPr>
          <p:cNvSpPr txBox="1"/>
          <p:nvPr/>
        </p:nvSpPr>
        <p:spPr>
          <a:xfrm>
            <a:off x="4073553" y="1357595"/>
            <a:ext cx="166437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Chocolate Drizzled Carmel Popcorn</a:t>
            </a:r>
          </a:p>
          <a:p>
            <a:endParaRPr lang="en-US" sz="1600" b="1" dirty="0"/>
          </a:p>
          <a:p>
            <a:r>
              <a:rPr lang="en-US" sz="1600" b="1" dirty="0"/>
              <a:t>Buffalo Bills Tin</a:t>
            </a:r>
          </a:p>
          <a:p>
            <a:r>
              <a:rPr lang="en-US" sz="1600" b="1" dirty="0"/>
              <a:t>Caramel Corn 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b="1" dirty="0"/>
              <a:t>Trail Mix</a:t>
            </a:r>
          </a:p>
          <a:p>
            <a:endParaRPr lang="en-US" sz="1600" b="1" dirty="0"/>
          </a:p>
          <a:p>
            <a:r>
              <a:rPr lang="en-US" sz="1600" b="1" dirty="0"/>
              <a:t>Cinnamon  Crunch Popcorn Tin</a:t>
            </a:r>
            <a:endParaRPr lang="en-US" sz="1600" dirty="0"/>
          </a:p>
          <a:p>
            <a:endParaRPr lang="en-US" sz="1600" b="1" dirty="0"/>
          </a:p>
          <a:p>
            <a:r>
              <a:rPr lang="en-US" sz="1600" b="1" dirty="0"/>
              <a:t>Salted JUMBO Cashews</a:t>
            </a:r>
          </a:p>
          <a:p>
            <a:endParaRPr lang="en-US" sz="1600" b="1" dirty="0"/>
          </a:p>
          <a:p>
            <a:r>
              <a:rPr lang="en-US" sz="1600" b="1" dirty="0"/>
              <a:t>14 Pack </a:t>
            </a:r>
          </a:p>
          <a:p>
            <a:r>
              <a:rPr lang="en-US" sz="1600" b="1" dirty="0"/>
              <a:t>Microwave EXTRA</a:t>
            </a:r>
          </a:p>
          <a:p>
            <a:r>
              <a:rPr lang="en-US" sz="1600" b="1" dirty="0"/>
              <a:t>Butter Roasted Summer Corn</a:t>
            </a:r>
          </a:p>
          <a:p>
            <a:endParaRPr lang="en-US" sz="1600" b="1" kern="1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endParaRPr lang="en-US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39F994-3283-42A7-A601-0161D151F231}"/>
              </a:ext>
            </a:extLst>
          </p:cNvPr>
          <p:cNvSpPr txBox="1"/>
          <p:nvPr/>
        </p:nvSpPr>
        <p:spPr>
          <a:xfrm>
            <a:off x="7187410" y="1234772"/>
            <a:ext cx="1811128" cy="545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400" dirty="0">
                <a:solidFill>
                  <a:srgbClr val="000000"/>
                </a:solidFill>
                <a:latin typeface="Candara" panose="020E0502030303020204" pitchFamily="34" charset="0"/>
              </a:rPr>
              <a:t>Purple Popping Corn Jar</a:t>
            </a:r>
          </a:p>
          <a:p>
            <a:endParaRPr lang="en-US" sz="1600" b="1" kern="1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endParaRPr lang="en-US" sz="1600" b="1" kern="1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r>
              <a:rPr lang="en-US" sz="1600" b="1" kern="1400" dirty="0">
                <a:solidFill>
                  <a:srgbClr val="000000"/>
                </a:solidFill>
                <a:latin typeface="Candara" panose="020E0502030303020204" pitchFamily="34" charset="0"/>
              </a:rPr>
              <a:t>White Cheddar Cheese Tin</a:t>
            </a:r>
          </a:p>
          <a:p>
            <a:endParaRPr lang="en-US" sz="1600" b="1" dirty="0"/>
          </a:p>
          <a:p>
            <a:r>
              <a:rPr lang="en-US" sz="1600" b="1" dirty="0"/>
              <a:t>12 Pack Sweet &amp; Salty Kettle Corn Microwave Popcorn</a:t>
            </a:r>
            <a:endParaRPr lang="en-US" sz="1600" dirty="0"/>
          </a:p>
          <a:p>
            <a:pPr>
              <a:lnSpc>
                <a:spcPct val="110000"/>
              </a:lnSpc>
              <a:spcAft>
                <a:spcPts val="482"/>
              </a:spcAft>
            </a:pPr>
            <a:endParaRPr lang="en-US" sz="1600" b="1" kern="1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lnSpc>
                <a:spcPct val="110000"/>
              </a:lnSpc>
              <a:spcAft>
                <a:spcPts val="482"/>
              </a:spcAft>
            </a:pPr>
            <a:r>
              <a:rPr lang="en-US" sz="1600" b="1" kern="1400" dirty="0">
                <a:solidFill>
                  <a:srgbClr val="000000"/>
                </a:solidFill>
                <a:latin typeface="Candara" panose="020E0502030303020204" pitchFamily="34" charset="0"/>
              </a:rPr>
              <a:t>Honey Roasted Peanuts</a:t>
            </a:r>
          </a:p>
          <a:p>
            <a:pPr>
              <a:lnSpc>
                <a:spcPct val="110000"/>
              </a:lnSpc>
              <a:spcAft>
                <a:spcPts val="482"/>
              </a:spcAft>
            </a:pPr>
            <a:endParaRPr lang="en-US" sz="1600" b="1" dirty="0"/>
          </a:p>
          <a:p>
            <a:pPr>
              <a:lnSpc>
                <a:spcPct val="110000"/>
              </a:lnSpc>
              <a:spcAft>
                <a:spcPts val="482"/>
              </a:spcAft>
            </a:pPr>
            <a:r>
              <a:rPr lang="en-US" sz="1600" b="1" dirty="0"/>
              <a:t>Caramel Popcorn Bag</a:t>
            </a:r>
            <a:endParaRPr lang="en-US" sz="1600" dirty="0"/>
          </a:p>
          <a:p>
            <a:endParaRPr lang="en-US" sz="1600" b="1" dirty="0"/>
          </a:p>
          <a:p>
            <a:endParaRPr lang="en-US" sz="1600" dirty="0"/>
          </a:p>
          <a:p>
            <a:r>
              <a:rPr lang="en-US" dirty="0"/>
              <a:t> </a:t>
            </a:r>
            <a:r>
              <a:rPr lang="en-US" sz="1600" b="1" dirty="0"/>
              <a:t>Military Donation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0A0313-E6A5-43F9-8E39-6AD2AA2EC7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535" y="4616311"/>
            <a:ext cx="819048" cy="952381"/>
          </a:xfrm>
          <a:prstGeom prst="rect">
            <a:avLst/>
          </a:prstGeom>
        </p:spPr>
      </p:pic>
      <p:pic>
        <p:nvPicPr>
          <p:cNvPr id="3076" name="Picture 4" descr="5 WAY CHOC Treasure skating outside (1)">
            <a:extLst>
              <a:ext uri="{FF2B5EF4-FFF2-40B4-BE49-F238E27FC236}">
                <a16:creationId xmlns:a16="http://schemas.microsoft.com/office/drawing/2014/main" id="{8828BABA-63AD-44BF-A91D-833A3D9B2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5" y="1512954"/>
            <a:ext cx="887413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F50574-1F63-4A53-BC4E-553E11087F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2260" y="2626526"/>
            <a:ext cx="1009524" cy="100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D54A6A-117F-4FEF-91B8-661605A277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1000" y="5963199"/>
            <a:ext cx="1304762" cy="866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471F2C-DF33-4F85-BBDE-7D7D407AFE0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26309" y="1296188"/>
            <a:ext cx="836100" cy="104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29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75788" y="0"/>
            <a:ext cx="3988373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How </a:t>
            </a:r>
            <a:r>
              <a:rPr lang="en-US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Impact"/>
              </a:rPr>
              <a:t>to Sell</a:t>
            </a:r>
            <a:endParaRPr kumimoji="0" lang="en-US" sz="61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Impac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71599" y="2592792"/>
            <a:ext cx="7327557" cy="3522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 Show and Deliver </a:t>
            </a:r>
          </a:p>
          <a:p>
            <a:pPr>
              <a:buFont typeface="Arial"/>
              <a:buChar char="•"/>
            </a:pPr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 Show-and-Sell</a:t>
            </a:r>
          </a:p>
          <a:p>
            <a:pPr>
              <a:buFont typeface="Arial"/>
              <a:buChar char="•"/>
            </a:pPr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 Sell Online at </a:t>
            </a:r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  <a:hlinkClick r:id="rId4"/>
              </a:rPr>
              <a:t>www.popcornordering.com</a:t>
            </a:r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>
              <a:buFont typeface="Arial"/>
              <a:buChar char="•"/>
            </a:pPr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16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31341" y="2027583"/>
            <a:ext cx="8365524" cy="4439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Scout Demonstration</a:t>
            </a:r>
          </a:p>
          <a:p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“Hi sir / ma’am, my name is ______, </a:t>
            </a:r>
          </a:p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and I’m a scout with Pack /Troop_____.  </a:t>
            </a:r>
          </a:p>
          <a:p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We’re selling popcorn to help raise money for our Pack / Troop. </a:t>
            </a:r>
          </a:p>
          <a:p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You can help us by trying some of our delicious popcorn. </a:t>
            </a:r>
          </a:p>
          <a:p>
            <a:endParaRPr lang="en-US" sz="32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You’ll help us out, won’t you?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itchFamily="18" charset="0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75788" y="0"/>
            <a:ext cx="3988373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How </a:t>
            </a:r>
            <a:r>
              <a:rPr lang="en-US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Impact"/>
              </a:rPr>
              <a:t>to Sell</a:t>
            </a:r>
            <a:endParaRPr kumimoji="0" lang="en-US" sz="61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307608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>
            <a:extLst>
              <a:ext uri="{FF2B5EF4-FFF2-40B4-BE49-F238E27FC236}">
                <a16:creationId xmlns:a16="http://schemas.microsoft.com/office/drawing/2014/main" id="{A2E22852-83C8-4EB5-AA69-CE3554E8D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9128474" cy="2163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1033" y="-158894"/>
            <a:ext cx="5860827" cy="1990293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Self Register to Sell Online…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7626B-C2C2-42BE-98D7-2AC60E1B65B8}"/>
              </a:ext>
            </a:extLst>
          </p:cNvPr>
          <p:cNvPicPr/>
          <p:nvPr/>
        </p:nvPicPr>
        <p:blipFill rotWithShape="1">
          <a:blip r:embed="rId4"/>
          <a:srcRect l="41183" r="42418" b="43635"/>
          <a:stretch/>
        </p:blipFill>
        <p:spPr bwMode="auto">
          <a:xfrm>
            <a:off x="6720767" y="2187678"/>
            <a:ext cx="2285581" cy="461924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F78470-D1E9-40DE-B099-2A239EB67C77}"/>
              </a:ext>
            </a:extLst>
          </p:cNvPr>
          <p:cNvSpPr/>
          <p:nvPr/>
        </p:nvSpPr>
        <p:spPr>
          <a:xfrm>
            <a:off x="722673" y="2216951"/>
            <a:ext cx="54913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Georgia" panose="02040502050405020303" pitchFamily="18" charset="0"/>
                <a:ea typeface="Cambria" panose="02040503050406030204" pitchFamily="18" charset="0"/>
                <a:cs typeface="TeluguSangamMN"/>
              </a:rPr>
              <a:t>Scouts can Self-Register to sell online at </a:t>
            </a:r>
            <a:r>
              <a:rPr lang="en-US" sz="2600" b="1" u="sng" dirty="0">
                <a:solidFill>
                  <a:srgbClr val="0000FF"/>
                </a:solidFill>
                <a:latin typeface="Georgia" panose="02040502050405020303" pitchFamily="18" charset="0"/>
                <a:ea typeface="Cambria" panose="02040503050406030204" pitchFamily="18" charset="0"/>
                <a:cs typeface="TeluguSangamMN"/>
                <a:hlinkClick r:id="rId5"/>
              </a:rPr>
              <a:t>www.campmasters.org</a:t>
            </a:r>
            <a:endParaRPr lang="en-US" sz="2600" b="1" u="sng" dirty="0">
              <a:solidFill>
                <a:srgbClr val="0000FF"/>
              </a:solidFill>
              <a:latin typeface="Georgia" panose="02040502050405020303" pitchFamily="18" charset="0"/>
              <a:ea typeface="Cambria" panose="02040503050406030204" pitchFamily="18" charset="0"/>
              <a:cs typeface="TeluguSangamM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5AB00-CA1F-4087-8187-A688863FC1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9" t="12167" r="18817" b="3047"/>
          <a:stretch/>
        </p:blipFill>
        <p:spPr>
          <a:xfrm>
            <a:off x="1774303" y="3742576"/>
            <a:ext cx="4203709" cy="301896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B779A5-4657-4B3B-B795-FF5E1B66A8A9}"/>
              </a:ext>
            </a:extLst>
          </p:cNvPr>
          <p:cNvSpPr/>
          <p:nvPr/>
        </p:nvSpPr>
        <p:spPr>
          <a:xfrm>
            <a:off x="564422" y="5788890"/>
            <a:ext cx="978408" cy="484632"/>
          </a:xfrm>
          <a:prstGeom prst="rightArrow">
            <a:avLst/>
          </a:prstGeom>
          <a:gradFill>
            <a:gsLst>
              <a:gs pos="76000">
                <a:srgbClr val="00206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16F61-4E3D-4F82-A0B4-B28AF5EECDAC}"/>
              </a:ext>
            </a:extLst>
          </p:cNvPr>
          <p:cNvSpPr/>
          <p:nvPr/>
        </p:nvSpPr>
        <p:spPr>
          <a:xfrm>
            <a:off x="-1887801" y="5279704"/>
            <a:ext cx="5491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  <a:ea typeface="Cambria" panose="02040503050406030204" pitchFamily="18" charset="0"/>
                <a:cs typeface="TeluguSangamMN"/>
              </a:rPr>
              <a:t>Click here</a:t>
            </a:r>
            <a:endParaRPr lang="en-US" sz="2400" b="1" u="sng" dirty="0">
              <a:solidFill>
                <a:srgbClr val="002060"/>
              </a:solidFill>
              <a:latin typeface="Georgia" panose="02040502050405020303" pitchFamily="18" charset="0"/>
              <a:ea typeface="Cambria" panose="02040503050406030204" pitchFamily="18" charset="0"/>
              <a:cs typeface="TeluguSangamM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0b75ec214ae93c9cf0c4-29272cf50f31a51c962f720faccc5ec5.ssl.cf2.rackcdn.com/giftcards/bhn-catalog-product-images/07675016597.pngcc9318de277d257bce274937e3b7a6f7682c6fb1.jpg">
            <a:extLst>
              <a:ext uri="{FF2B5EF4-FFF2-40B4-BE49-F238E27FC236}">
                <a16:creationId xmlns:a16="http://schemas.microsoft.com/office/drawing/2014/main" id="{42BE3F93-3CB8-49CE-A505-7AFFEAAA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538" y="3143281"/>
            <a:ext cx="1858619" cy="1170689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A46446-1F1E-4E9B-8F67-9A3F23E95E5A}"/>
              </a:ext>
            </a:extLst>
          </p:cNvPr>
          <p:cNvSpPr/>
          <p:nvPr/>
        </p:nvSpPr>
        <p:spPr>
          <a:xfrm>
            <a:off x="3604334" y="2425761"/>
            <a:ext cx="497987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30% Base Commission</a:t>
            </a:r>
          </a:p>
          <a:p>
            <a:pPr lvl="0">
              <a:spcBef>
                <a:spcPct val="20000"/>
              </a:spcBef>
            </a:pPr>
            <a:r>
              <a:rPr lang="en-US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+2% = When the average on-line sales of Scouts that participated is $1,000</a:t>
            </a:r>
          </a:p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Georgia" panose="02040502050405020303" pitchFamily="18" charset="0"/>
            </a:endParaRPr>
          </a:p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Georgia" panose="02040502050405020303" pitchFamily="18" charset="0"/>
              </a:rPr>
              <a:t>Any Scout that sells $400 online will receive a $10 AMAZON Gift Card </a:t>
            </a:r>
          </a:p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C00000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</a:p>
        </p:txBody>
      </p:sp>
      <p:pic>
        <p:nvPicPr>
          <p:cNvPr id="11" name="Picture 10" descr="Selling Online Picture.jpg">
            <a:extLst>
              <a:ext uri="{FF2B5EF4-FFF2-40B4-BE49-F238E27FC236}">
                <a16:creationId xmlns:a16="http://schemas.microsoft.com/office/drawing/2014/main" id="{9807C14A-1E1E-48CD-B9EA-244ADF27E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790" y="4508156"/>
            <a:ext cx="2886635" cy="2133600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2014PwerPntBackground_cropped.jpg">
            <a:extLst>
              <a:ext uri="{FF2B5EF4-FFF2-40B4-BE49-F238E27FC236}">
                <a16:creationId xmlns:a16="http://schemas.microsoft.com/office/drawing/2014/main" id="{11F0E6B4-22EB-4B1A-81D5-C499B928A8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9128474" cy="21630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C1DABD-1E37-4E53-8B45-6B6F39A85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1033" y="-158894"/>
            <a:ext cx="5860827" cy="1990293"/>
          </a:xfrm>
        </p:spPr>
        <p:txBody>
          <a:bodyPr>
            <a:normAutofit/>
          </a:bodyPr>
          <a:lstStyle/>
          <a:p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Sell Online…</a:t>
            </a:r>
          </a:p>
        </p:txBody>
      </p:sp>
    </p:spTree>
    <p:extLst>
      <p:ext uri="{BB962C8B-B14F-4D97-AF65-F5344CB8AC3E}">
        <p14:creationId xmlns:p14="http://schemas.microsoft.com/office/powerpoint/2010/main" val="7399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7"/>
    </mc:Choice>
    <mc:Fallback xmlns="">
      <p:transition spd="slow" advTm="1875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75789" y="0"/>
            <a:ext cx="401211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Our Sale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15549"/>
            <a:ext cx="6400800" cy="4439478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Our Goals</a:t>
            </a:r>
          </a:p>
          <a:p>
            <a:endParaRPr lang="en-US" sz="40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Unit Sales Goal: $7,500</a:t>
            </a:r>
            <a:endParaRPr lang="en-US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 </a:t>
            </a:r>
          </a:p>
          <a:p>
            <a:r>
              <a:rPr lang="en-US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Scout Sales Goal: $650</a:t>
            </a:r>
          </a:p>
          <a:p>
            <a:endParaRPr lang="en-US" sz="18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Use the Fund Your Adventure Worksheet to determine your Unit’s plans for the year then determine how much Popcorn each Scout       needs to sell to pay his own way!</a:t>
            </a:r>
          </a:p>
        </p:txBody>
      </p:sp>
    </p:spTree>
    <p:extLst>
      <p:ext uri="{BB962C8B-B14F-4D97-AF65-F5344CB8AC3E}">
        <p14:creationId xmlns:p14="http://schemas.microsoft.com/office/powerpoint/2010/main" val="383443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1714" y="0"/>
            <a:ext cx="4489227" cy="132946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It’s going to be an AWESOME year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739" y="1800808"/>
            <a:ext cx="6990522" cy="432368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This year, our Unit is </a:t>
            </a:r>
          </a:p>
          <a:p>
            <a:r>
              <a:rPr lang="en-US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planning to do the following</a:t>
            </a:r>
          </a:p>
          <a:p>
            <a:r>
              <a:rPr lang="en-US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 activities and events:</a:t>
            </a:r>
          </a:p>
          <a:p>
            <a:endParaRPr lang="en-US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Halloween Fun Day – October</a:t>
            </a:r>
          </a:p>
          <a:p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Holiday Party - December</a:t>
            </a:r>
          </a:p>
          <a:p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Blue &amp; Gold Banquet – February</a:t>
            </a:r>
          </a:p>
          <a:p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Maple Fun Day- March</a:t>
            </a:r>
          </a:p>
          <a:p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Pinewood Derby – March - April</a:t>
            </a:r>
          </a:p>
          <a:p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Scout Family Camping - June</a:t>
            </a:r>
          </a:p>
          <a:p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Cub Scout Resident Camp – July - August</a:t>
            </a:r>
          </a:p>
        </p:txBody>
      </p:sp>
    </p:spTree>
    <p:extLst>
      <p:ext uri="{BB962C8B-B14F-4D97-AF65-F5344CB8AC3E}">
        <p14:creationId xmlns:p14="http://schemas.microsoft.com/office/powerpoint/2010/main" val="39678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375" y="1492720"/>
            <a:ext cx="8374731" cy="4923356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Scouts, what’s </a:t>
            </a: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your </a:t>
            </a:r>
            <a:b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GOAL?</a:t>
            </a:r>
            <a:endParaRPr lang="en-US" sz="5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Impac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75789" y="0"/>
            <a:ext cx="401211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Our Sale</a:t>
            </a:r>
          </a:p>
        </p:txBody>
      </p:sp>
    </p:spTree>
    <p:extLst>
      <p:ext uri="{BB962C8B-B14F-4D97-AF65-F5344CB8AC3E}">
        <p14:creationId xmlns:p14="http://schemas.microsoft.com/office/powerpoint/2010/main" val="2170910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548" y="1656523"/>
            <a:ext cx="8560903" cy="433204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Important Dates</a:t>
            </a:r>
          </a:p>
          <a:p>
            <a:endParaRPr lang="en-US" sz="1600" b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Our sale starts August 21</a:t>
            </a:r>
            <a:r>
              <a:rPr lang="en-US" sz="2800" b="1" i="1" baseline="30000" dirty="0">
                <a:solidFill>
                  <a:schemeClr val="tx2"/>
                </a:solidFill>
                <a:latin typeface="Georgia" pitchFamily="18" charset="0"/>
                <a:cs typeface="Arial"/>
              </a:rPr>
              <a:t>st </a:t>
            </a: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and ends October 25</a:t>
            </a:r>
            <a:r>
              <a:rPr lang="en-US" sz="2800" b="1" i="1" baseline="30000" dirty="0">
                <a:solidFill>
                  <a:schemeClr val="tx2"/>
                </a:solidFill>
                <a:latin typeface="Georgia" pitchFamily="18" charset="0"/>
                <a:cs typeface="Arial"/>
              </a:rPr>
              <a:t>th</a:t>
            </a: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.</a:t>
            </a:r>
          </a:p>
          <a:p>
            <a:pPr algn="l">
              <a:buFont typeface="Arial"/>
              <a:buChar char="•"/>
            </a:pPr>
            <a:endParaRPr lang="en-US" sz="1600" b="1" i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Show-and-Sell dates are September 10</a:t>
            </a:r>
            <a:r>
              <a:rPr lang="en-US" sz="2800" b="1" i="1" baseline="30000" dirty="0">
                <a:solidFill>
                  <a:schemeClr val="tx2"/>
                </a:solidFill>
                <a:latin typeface="Georgia" pitchFamily="18" charset="0"/>
                <a:cs typeface="Arial"/>
              </a:rPr>
              <a:t>th</a:t>
            </a: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 at Walmart and September 24</a:t>
            </a:r>
            <a:r>
              <a:rPr lang="en-US" sz="2800" b="1" i="1" baseline="30000" dirty="0">
                <a:solidFill>
                  <a:schemeClr val="tx2"/>
                </a:solidFill>
                <a:latin typeface="Georgia" pitchFamily="18" charset="0"/>
                <a:cs typeface="Arial"/>
              </a:rPr>
              <a:t>th</a:t>
            </a: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  at Dandy Mart </a:t>
            </a:r>
          </a:p>
          <a:p>
            <a:pPr algn="l">
              <a:buFont typeface="Arial"/>
              <a:buChar char="•"/>
            </a:pPr>
            <a:endParaRPr lang="en-US" sz="1600" b="1" i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Orders are due by November 2</a:t>
            </a:r>
            <a:r>
              <a:rPr lang="en-US" sz="2800" b="1" i="1" baseline="30000" dirty="0">
                <a:solidFill>
                  <a:schemeClr val="tx2"/>
                </a:solidFill>
                <a:latin typeface="Georgia" pitchFamily="18" charset="0"/>
                <a:cs typeface="Arial"/>
              </a:rPr>
              <a:t>nd</a:t>
            </a: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 </a:t>
            </a:r>
            <a:r>
              <a:rPr lang="en-US" sz="2800" i="1" dirty="0">
                <a:latin typeface="Arial"/>
                <a:cs typeface="Arial"/>
              </a:rPr>
              <a:t>.</a:t>
            </a:r>
          </a:p>
          <a:p>
            <a:pPr algn="l">
              <a:buFont typeface="Arial"/>
              <a:buChar char="•"/>
            </a:pPr>
            <a:endParaRPr lang="en-US" sz="1600" i="1" dirty="0">
              <a:latin typeface="Arial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Popcorn Pick Up is November 13</a:t>
            </a:r>
            <a:r>
              <a:rPr lang="en-US" sz="2800" b="1" i="1" baseline="30000" dirty="0">
                <a:solidFill>
                  <a:schemeClr val="tx2"/>
                </a:solidFill>
                <a:latin typeface="Georgia" pitchFamily="18" charset="0"/>
                <a:cs typeface="Arial"/>
              </a:rPr>
              <a:t>th </a:t>
            </a: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&amp; 14</a:t>
            </a:r>
            <a:r>
              <a:rPr lang="en-US" sz="2800" b="1" i="1" baseline="30000" dirty="0">
                <a:solidFill>
                  <a:schemeClr val="tx2"/>
                </a:solidFill>
                <a:latin typeface="Georgia" pitchFamily="18" charset="0"/>
                <a:cs typeface="Arial"/>
              </a:rPr>
              <a:t>th</a:t>
            </a:r>
            <a:r>
              <a:rPr lang="en-US" sz="2800" b="1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75789" y="0"/>
            <a:ext cx="401211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Our Sale</a:t>
            </a:r>
          </a:p>
        </p:txBody>
      </p:sp>
    </p:spTree>
    <p:extLst>
      <p:ext uri="{BB962C8B-B14F-4D97-AF65-F5344CB8AC3E}">
        <p14:creationId xmlns:p14="http://schemas.microsoft.com/office/powerpoint/2010/main" val="334764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983" y="2704004"/>
            <a:ext cx="7922651" cy="346991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Do you want to learn more?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Georgia" pitchFamily="18" charset="0"/>
                <a:cs typeface="Arial"/>
              </a:rPr>
              <a:t>Contact our Popcorn Kernel </a:t>
            </a:r>
          </a:p>
          <a:p>
            <a:pPr algn="l">
              <a:buFont typeface="Arial"/>
              <a:buChar char="•"/>
            </a:pPr>
            <a:r>
              <a:rPr lang="en-US" i="1" dirty="0">
                <a:solidFill>
                  <a:schemeClr val="tx2"/>
                </a:solidFill>
                <a:latin typeface="Georgia" pitchFamily="18" charset="0"/>
                <a:cs typeface="Arial"/>
              </a:rPr>
              <a:t>Name and Phone</a:t>
            </a:r>
          </a:p>
          <a:p>
            <a:pPr algn="l"/>
            <a:endParaRPr lang="en-US" i="1" dirty="0">
              <a:solidFill>
                <a:schemeClr val="tx2"/>
              </a:solidFill>
              <a:latin typeface="Georgia" pitchFamily="18" charset="0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Visit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campmasters.org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l"/>
            <a:r>
              <a:rPr lang="en-US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for tips, tools and</a:t>
            </a:r>
          </a:p>
          <a:p>
            <a:pPr algn="l"/>
            <a:r>
              <a:rPr lang="en-US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product information</a:t>
            </a:r>
            <a:r>
              <a:rPr lang="en-US" i="1" dirty="0">
                <a:latin typeface="Arial"/>
                <a:cs typeface="Arial"/>
              </a:rPr>
              <a:t>.</a:t>
            </a:r>
          </a:p>
        </p:txBody>
      </p:sp>
      <p:pic>
        <p:nvPicPr>
          <p:cNvPr id="5" name="Picture 4" descr="CM.org Screen Sho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851" y="4100352"/>
            <a:ext cx="3207023" cy="21847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75789" y="0"/>
            <a:ext cx="401211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Our Sale</a:t>
            </a:r>
          </a:p>
        </p:txBody>
      </p:sp>
    </p:spTree>
    <p:extLst>
      <p:ext uri="{BB962C8B-B14F-4D97-AF65-F5344CB8AC3E}">
        <p14:creationId xmlns:p14="http://schemas.microsoft.com/office/powerpoint/2010/main" val="334034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375" y="1492720"/>
            <a:ext cx="8374731" cy="492335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Georgia" pitchFamily="18" charset="0"/>
                <a:cs typeface="Impact"/>
              </a:rPr>
              <a:t>Thank you!</a:t>
            </a:r>
            <a:endParaRPr lang="en-US" sz="5800" b="1" dirty="0">
              <a:solidFill>
                <a:schemeClr val="tx2"/>
              </a:solidFill>
              <a:latin typeface="Georgia" pitchFamily="18" charset="0"/>
              <a:cs typeface="Impac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75789" y="0"/>
            <a:ext cx="401211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Our Sale</a:t>
            </a:r>
          </a:p>
        </p:txBody>
      </p:sp>
    </p:spTree>
    <p:extLst>
      <p:ext uri="{BB962C8B-B14F-4D97-AF65-F5344CB8AC3E}">
        <p14:creationId xmlns:p14="http://schemas.microsoft.com/office/powerpoint/2010/main" val="14952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375" y="1492720"/>
            <a:ext cx="8374731" cy="492335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How are we going to do all this fun stuff? </a:t>
            </a:r>
            <a:endParaRPr lang="en-US" sz="5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Impac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01714" y="0"/>
            <a:ext cx="4489227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It’s going to be an AWESOME year</a:t>
            </a:r>
          </a:p>
        </p:txBody>
      </p:sp>
    </p:spTree>
    <p:extLst>
      <p:ext uri="{BB962C8B-B14F-4D97-AF65-F5344CB8AC3E}">
        <p14:creationId xmlns:p14="http://schemas.microsoft.com/office/powerpoint/2010/main" val="6701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94" y="783041"/>
            <a:ext cx="8765059" cy="4923356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Sell </a:t>
            </a:r>
            <a:b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Popcorn!!!!</a:t>
            </a:r>
          </a:p>
        </p:txBody>
      </p:sp>
      <p:pic>
        <p:nvPicPr>
          <p:cNvPr id="7" name="Picture 6" descr="2014PwerPntBackground_cropped.jpg">
            <a:extLst>
              <a:ext uri="{FF2B5EF4-FFF2-40B4-BE49-F238E27FC236}">
                <a16:creationId xmlns:a16="http://schemas.microsoft.com/office/drawing/2014/main" id="{C641E616-7D91-4338-85FD-3E921DA1D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9128474" cy="2163098"/>
          </a:xfrm>
          <a:prstGeom prst="rect">
            <a:avLst/>
          </a:prstGeom>
        </p:spPr>
      </p:pic>
      <p:pic>
        <p:nvPicPr>
          <p:cNvPr id="5" name="Picture 4" descr="A picture containing cup, table, coffee, food&#10;&#10;Description automatically generated">
            <a:extLst>
              <a:ext uri="{FF2B5EF4-FFF2-40B4-BE49-F238E27FC236}">
                <a16:creationId xmlns:a16="http://schemas.microsoft.com/office/drawing/2014/main" id="{FD8F70B3-DC52-4FED-AAC5-A0348F49E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3" y="4288575"/>
            <a:ext cx="1851907" cy="2312633"/>
          </a:xfrm>
          <a:prstGeom prst="rect">
            <a:avLst/>
          </a:prstGeom>
        </p:spPr>
      </p:pic>
      <p:pic>
        <p:nvPicPr>
          <p:cNvPr id="8" name="Picture 7" descr="A picture containing indoor, table, food, cup&#10;&#10;Description automatically generated">
            <a:extLst>
              <a:ext uri="{FF2B5EF4-FFF2-40B4-BE49-F238E27FC236}">
                <a16:creationId xmlns:a16="http://schemas.microsoft.com/office/drawing/2014/main" id="{D7A0ADC4-F374-4745-A76F-DFC988D38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50" y="4363343"/>
            <a:ext cx="1858680" cy="2163098"/>
          </a:xfrm>
          <a:prstGeom prst="rect">
            <a:avLst/>
          </a:prstGeom>
        </p:spPr>
      </p:pic>
      <p:pic>
        <p:nvPicPr>
          <p:cNvPr id="11" name="Picture 10" descr="A picture containing cup, table, indoor, coffee&#10;&#10;Description automatically generated">
            <a:extLst>
              <a:ext uri="{FF2B5EF4-FFF2-40B4-BE49-F238E27FC236}">
                <a16:creationId xmlns:a16="http://schemas.microsoft.com/office/drawing/2014/main" id="{CE3E4029-EF8F-4806-B565-E22696158D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59" y="4363343"/>
            <a:ext cx="2477167" cy="2477167"/>
          </a:xfrm>
          <a:prstGeom prst="rect">
            <a:avLst/>
          </a:prstGeom>
        </p:spPr>
      </p:pic>
      <p:pic>
        <p:nvPicPr>
          <p:cNvPr id="13" name="Picture 12" descr="A cup of coffee&#10;&#10;Description automatically generated">
            <a:extLst>
              <a:ext uri="{FF2B5EF4-FFF2-40B4-BE49-F238E27FC236}">
                <a16:creationId xmlns:a16="http://schemas.microsoft.com/office/drawing/2014/main" id="{BC48615B-25D0-4222-B45A-A8DE584BBC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27" y="3790765"/>
            <a:ext cx="3164890" cy="31648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PwerPntBackground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4825" y="24714"/>
            <a:ext cx="4946997" cy="1329461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Why Popcorn?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5217"/>
            <a:ext cx="6400800" cy="3469919"/>
          </a:xfrm>
        </p:spPr>
        <p:txBody>
          <a:bodyPr>
            <a:normAutofit/>
          </a:bodyPr>
          <a:lstStyle/>
          <a:p>
            <a:pPr algn="l"/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CM_70per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632" y="2823377"/>
            <a:ext cx="4090736" cy="31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35457"/>
            <a:ext cx="6400800" cy="3469919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002060"/>
              </a:solidFill>
              <a:latin typeface="Georgia" pitchFamily="18" charset="0"/>
              <a:cs typeface="Arial"/>
            </a:endParaRPr>
          </a:p>
          <a:p>
            <a:r>
              <a:rPr lang="en-US" b="1" dirty="0">
                <a:solidFill>
                  <a:srgbClr val="002060"/>
                </a:solidFill>
                <a:latin typeface="Georgia" pitchFamily="18" charset="0"/>
                <a:cs typeface="Arial"/>
              </a:rPr>
              <a:t>It’s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EASY TO SELL </a:t>
            </a:r>
            <a:r>
              <a:rPr lang="en-US" b="1" dirty="0">
                <a:solidFill>
                  <a:srgbClr val="002060"/>
                </a:solidFill>
                <a:latin typeface="Georgia" pitchFamily="18" charset="0"/>
                <a:cs typeface="Arial"/>
              </a:rPr>
              <a:t>&amp;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Georgia" pitchFamily="18" charset="0"/>
                <a:cs typeface="Arial"/>
              </a:rPr>
              <a:t>people 	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LOVE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 to Support Scouts     	</a:t>
            </a:r>
            <a:endParaRPr lang="en-US" b="1" dirty="0">
              <a:solidFill>
                <a:srgbClr val="002060"/>
              </a:solidFill>
              <a:latin typeface="Georgia" pitchFamily="18" charset="0"/>
              <a:cs typeface="Arial"/>
            </a:endParaRPr>
          </a:p>
        </p:txBody>
      </p:sp>
      <p:pic>
        <p:nvPicPr>
          <p:cNvPr id="7" name="Picture 6" descr="2014PwerPntBackground_cropped.jpg">
            <a:extLst>
              <a:ext uri="{FF2B5EF4-FFF2-40B4-BE49-F238E27FC236}">
                <a16:creationId xmlns:a16="http://schemas.microsoft.com/office/drawing/2014/main" id="{CCA3F6F3-7561-4C68-8CA7-F3D5194AA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9128474" cy="21630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DC6EF0-779E-452E-8BB6-A6CD7FF8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182" y="-172978"/>
            <a:ext cx="6206202" cy="199029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Why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CAMP MASTERS Popcorn?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D47620-60F1-4D11-9B38-D23524972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51" y="5159478"/>
            <a:ext cx="3785419" cy="1698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2C830-F239-4713-AA90-F5F390B6E6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704" y="4823665"/>
            <a:ext cx="4414684" cy="20220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PwerPntBackground_cropp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"/>
            <a:ext cx="9144000" cy="325526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04569" y="0"/>
            <a:ext cx="409520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Impact"/>
              </a:rPr>
              <a:t>PRIZES!</a:t>
            </a:r>
          </a:p>
        </p:txBody>
      </p:sp>
      <p:sp>
        <p:nvSpPr>
          <p:cNvPr id="7" name="TextBox 6"/>
          <p:cNvSpPr txBox="1"/>
          <p:nvPr/>
        </p:nvSpPr>
        <p:spPr>
          <a:xfrm rot="1649867">
            <a:off x="2287245" y="3289523"/>
            <a:ext cx="457631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8A2DB-92D0-477E-A6BF-362B64E8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2" y="1340054"/>
            <a:ext cx="8894835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325526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24069" y="1627632"/>
            <a:ext cx="8587409" cy="4892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buFont typeface="Arial"/>
              <a:buChar char="•"/>
            </a:pPr>
            <a:endParaRPr lang="en-US" sz="39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el "/>
                <a:cs typeface="Arial"/>
              </a:rPr>
              <a:t>$750 Club</a:t>
            </a:r>
          </a:p>
          <a:p>
            <a:r>
              <a:rPr lang="en-US" sz="4000" dirty="0">
                <a:latin typeface="Ariel "/>
                <a:cs typeface="Arial"/>
              </a:rPr>
              <a:t>Choice of an Outdoor Adventure Set or a Zing Air Zoom </a:t>
            </a:r>
            <a:r>
              <a:rPr lang="en-US" sz="4000" dirty="0" err="1">
                <a:latin typeface="Ariel "/>
                <a:cs typeface="Arial"/>
              </a:rPr>
              <a:t>Zooka</a:t>
            </a:r>
            <a:endParaRPr lang="en-US" sz="4000" dirty="0">
              <a:latin typeface="Ariel "/>
              <a:cs typeface="Arial"/>
            </a:endParaRPr>
          </a:p>
          <a:p>
            <a:endParaRPr lang="en-US" sz="4000" b="1" dirty="0">
              <a:solidFill>
                <a:srgbClr val="002060"/>
              </a:solidFill>
              <a:latin typeface="Ariel "/>
              <a:cs typeface="Arial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el "/>
                <a:cs typeface="Arial"/>
              </a:rPr>
              <a:t>Weekly Drawings </a:t>
            </a:r>
          </a:p>
          <a:p>
            <a:r>
              <a:rPr lang="en-US" sz="4000" dirty="0">
                <a:latin typeface="Ariel "/>
                <a:cs typeface="Arial"/>
              </a:rPr>
              <a:t>Drawings every Friday 9/4 to 10/23 for Scouts who Fill-A-Sheet for a great prize</a:t>
            </a:r>
          </a:p>
          <a:p>
            <a:endParaRPr lang="en-US" sz="4000" b="1" dirty="0">
              <a:solidFill>
                <a:srgbClr val="002060"/>
              </a:solidFill>
              <a:latin typeface="Ariel "/>
              <a:cs typeface="Arial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el "/>
                <a:cs typeface="Arial"/>
              </a:rPr>
              <a:t>$1,000 Club</a:t>
            </a:r>
          </a:p>
          <a:p>
            <a:r>
              <a:rPr lang="en-US" sz="4000" dirty="0">
                <a:latin typeface="Ariel "/>
                <a:cs typeface="Arial"/>
              </a:rPr>
              <a:t>Entry into a drawing for one of three great prizes (I-Pad or Kindle or a Nintendo handheld game) for EVERY Scout that sells $1,000 worth of Popcorn</a:t>
            </a:r>
          </a:p>
          <a:p>
            <a:endParaRPr lang="en-US" sz="4000" dirty="0">
              <a:solidFill>
                <a:srgbClr val="002060"/>
              </a:solidFill>
              <a:latin typeface="Ariel "/>
              <a:cs typeface="Arial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el "/>
                <a:cs typeface="Arial"/>
              </a:rPr>
              <a:t>Top Seller in Each District: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riel "/>
                <a:cs typeface="Arial"/>
              </a:rPr>
              <a:t> </a:t>
            </a:r>
            <a:r>
              <a:rPr lang="en-US" sz="4000" dirty="0">
                <a:latin typeface="Ariel "/>
              </a:rPr>
              <a:t>TBA at the August 4</a:t>
            </a:r>
            <a:r>
              <a:rPr lang="en-US" sz="4000" baseline="30000" dirty="0">
                <a:latin typeface="Ariel "/>
              </a:rPr>
              <a:t>th</a:t>
            </a:r>
            <a:r>
              <a:rPr lang="en-US" sz="4000" dirty="0">
                <a:latin typeface="Ariel "/>
              </a:rPr>
              <a:t> Kickoff</a:t>
            </a:r>
            <a:endParaRPr lang="en-US" sz="4000" dirty="0">
              <a:latin typeface="Ariel "/>
              <a:cs typeface="Arial"/>
            </a:endParaRPr>
          </a:p>
          <a:p>
            <a:endParaRPr lang="en-US" sz="4000" b="1" dirty="0">
              <a:solidFill>
                <a:srgbClr val="002060"/>
              </a:solidFill>
              <a:latin typeface="Ariel "/>
              <a:cs typeface="Arial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el "/>
                <a:cs typeface="Arial"/>
              </a:rPr>
              <a:t>Top Selling Unit in the Council: </a:t>
            </a:r>
            <a:r>
              <a:rPr lang="en-US" sz="4000" dirty="0">
                <a:latin typeface="Ariel "/>
                <a:cs typeface="Arial"/>
              </a:rPr>
              <a:t>TBA at the August 4</a:t>
            </a:r>
            <a:r>
              <a:rPr lang="en-US" sz="4000" baseline="30000" dirty="0">
                <a:latin typeface="Ariel "/>
                <a:cs typeface="Arial"/>
              </a:rPr>
              <a:t>th</a:t>
            </a:r>
            <a:r>
              <a:rPr lang="en-US" sz="4000" dirty="0">
                <a:latin typeface="Ariel "/>
                <a:cs typeface="Arial"/>
              </a:rPr>
              <a:t> Kickoff</a:t>
            </a:r>
          </a:p>
          <a:p>
            <a:endParaRPr lang="en-US" sz="39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75789" y="0"/>
            <a:ext cx="4023982" cy="132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j-ea"/>
                <a:cs typeface="Impact"/>
              </a:rPr>
              <a:t>High Achievers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+mj-ea"/>
                <a:cs typeface="Impact"/>
              </a:rPr>
              <a:t> Prizes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+mj-ea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208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00"/>
    </mc:Choice>
    <mc:Fallback xmlns="">
      <p:transition spd="slow" advTm="566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PwerPntBackground_cropped.jpg">
            <a:extLst>
              <a:ext uri="{FF2B5EF4-FFF2-40B4-BE49-F238E27FC236}">
                <a16:creationId xmlns:a16="http://schemas.microsoft.com/office/drawing/2014/main" id="{FDF72F11-F866-4A26-9840-C871676F4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79899" y="-86418"/>
            <a:ext cx="9128474" cy="21630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5242" y="-86418"/>
            <a:ext cx="7398327" cy="1666643"/>
          </a:xfrm>
        </p:spPr>
        <p:txBody>
          <a:bodyPr>
            <a:normAutofit/>
          </a:bodyPr>
          <a:lstStyle/>
          <a:p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/>
            </a:endParaRPr>
          </a:p>
          <a:p>
            <a:pPr algn="l"/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         </a:t>
            </a:r>
            <a:r>
              <a:rPr lang="en-US" sz="3400" b="1" dirty="0">
                <a:solidFill>
                  <a:schemeClr val="tx1"/>
                </a:solidFill>
                <a:latin typeface="Georgia" pitchFamily="18" charset="0"/>
                <a:cs typeface="Arial"/>
              </a:rPr>
              <a:t>High Achievers Prizes</a:t>
            </a:r>
          </a:p>
          <a:p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248765-7F4B-494E-B025-5534EF6A52D1}"/>
              </a:ext>
            </a:extLst>
          </p:cNvPr>
          <p:cNvSpPr txBox="1">
            <a:spLocks/>
          </p:cNvSpPr>
          <p:nvPr/>
        </p:nvSpPr>
        <p:spPr>
          <a:xfrm>
            <a:off x="608059" y="2191589"/>
            <a:ext cx="7702319" cy="1990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tx2"/>
                </a:solidFill>
                <a:ea typeface="+mj-ea"/>
                <a:cs typeface="Impact"/>
              </a:rPr>
              <a:t>Sell $3,000 or more and earn a Camping Package or Visa Debit Card for 5% of your Total Sale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</a:rPr>
              <a:t>Qualifiers of the previous scholarship program will be grandfather into High Achievers program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itchFamily="18" charset="0"/>
              <a:ea typeface="+mj-ea"/>
              <a:cs typeface="Impac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D48FF7-189B-4C6C-A027-F0E314B0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96" y="4296792"/>
            <a:ext cx="3342234" cy="2401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11082-8445-4C79-B6C1-8AD17478D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917" y="3935582"/>
            <a:ext cx="1846197" cy="1679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1A2F4A-8676-4994-B7FE-DB7DBC38D35D}"/>
              </a:ext>
            </a:extLst>
          </p:cNvPr>
          <p:cNvSpPr txBox="1"/>
          <p:nvPr/>
        </p:nvSpPr>
        <p:spPr>
          <a:xfrm>
            <a:off x="5317723" y="5615139"/>
            <a:ext cx="353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Example: $3,000 would equal $150 Debit Card. Debit cards are rounded to the nearest $10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04"/>
    </mc:Choice>
    <mc:Fallback xmlns="">
      <p:transition spd="slow" advTm="8220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905</Words>
  <Application>Microsoft Office PowerPoint</Application>
  <PresentationFormat>On-screen Show (4:3)</PresentationFormat>
  <Paragraphs>229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Ariel </vt:lpstr>
      <vt:lpstr>Calibri</vt:lpstr>
      <vt:lpstr>Candara</vt:lpstr>
      <vt:lpstr>Century Schoolbook</vt:lpstr>
      <vt:lpstr>Georgia</vt:lpstr>
      <vt:lpstr>Impact</vt:lpstr>
      <vt:lpstr>Wingdings</vt:lpstr>
      <vt:lpstr>Office Theme</vt:lpstr>
      <vt:lpstr>Welcome to  Pack 380 Popcorn Kickoff </vt:lpstr>
      <vt:lpstr>It’s going to be an AWESOME year</vt:lpstr>
      <vt:lpstr>How are we going to do all this fun stuff? </vt:lpstr>
      <vt:lpstr>Sell  Popcorn!!!!</vt:lpstr>
      <vt:lpstr>Why Popcorn?</vt:lpstr>
      <vt:lpstr>Why  CAMP MASTERS Popcorn?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 Register to Sell Online…</vt:lpstr>
      <vt:lpstr>Sell Online…</vt:lpstr>
      <vt:lpstr>PowerPoint Presentation</vt:lpstr>
      <vt:lpstr>Scouts, what’s your  GOAL?</vt:lpstr>
      <vt:lpstr>PowerPoint Presentation</vt:lpstr>
      <vt:lpstr>PowerPoint Presentation</vt:lpstr>
      <vt:lpstr>Thank you!</vt:lpstr>
    </vt:vector>
  </TitlesOfParts>
  <Company>Nienaber Marketing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Claire Bosma</dc:creator>
  <cp:lastModifiedBy>Otto Goedhart</cp:lastModifiedBy>
  <cp:revision>160</cp:revision>
  <cp:lastPrinted>2014-07-08T20:35:27Z</cp:lastPrinted>
  <dcterms:created xsi:type="dcterms:W3CDTF">2014-03-10T19:40:09Z</dcterms:created>
  <dcterms:modified xsi:type="dcterms:W3CDTF">2020-07-16T21:07:22Z</dcterms:modified>
</cp:coreProperties>
</file>